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279" r:id="rId3"/>
    <p:sldId id="369" r:id="rId4"/>
    <p:sldId id="374" r:id="rId5"/>
    <p:sldId id="383" r:id="rId6"/>
    <p:sldId id="384" r:id="rId7"/>
    <p:sldId id="385" r:id="rId8"/>
    <p:sldId id="386" r:id="rId9"/>
    <p:sldId id="370" r:id="rId10"/>
    <p:sldId id="325" r:id="rId11"/>
    <p:sldId id="303" r:id="rId12"/>
    <p:sldId id="328" r:id="rId13"/>
    <p:sldId id="371" r:id="rId14"/>
    <p:sldId id="381" r:id="rId15"/>
    <p:sldId id="382" r:id="rId16"/>
    <p:sldId id="353" r:id="rId17"/>
    <p:sldId id="372" r:id="rId18"/>
    <p:sldId id="352" r:id="rId19"/>
    <p:sldId id="326" r:id="rId20"/>
    <p:sldId id="327" r:id="rId21"/>
    <p:sldId id="379" r:id="rId22"/>
    <p:sldId id="380" r:id="rId23"/>
    <p:sldId id="330" r:id="rId24"/>
    <p:sldId id="331" r:id="rId25"/>
    <p:sldId id="333" r:id="rId26"/>
    <p:sldId id="332" r:id="rId27"/>
    <p:sldId id="373" r:id="rId28"/>
    <p:sldId id="336" r:id="rId29"/>
    <p:sldId id="334" r:id="rId30"/>
    <p:sldId id="354" r:id="rId31"/>
    <p:sldId id="376" r:id="rId32"/>
    <p:sldId id="378" r:id="rId33"/>
    <p:sldId id="375" r:id="rId34"/>
    <p:sldId id="337" r:id="rId35"/>
    <p:sldId id="339" r:id="rId36"/>
    <p:sldId id="340" r:id="rId37"/>
    <p:sldId id="342" r:id="rId38"/>
    <p:sldId id="344" r:id="rId39"/>
    <p:sldId id="347" r:id="rId40"/>
    <p:sldId id="348" r:id="rId41"/>
    <p:sldId id="349" r:id="rId42"/>
    <p:sldId id="355" r:id="rId43"/>
    <p:sldId id="350" r:id="rId44"/>
    <p:sldId id="367" r:id="rId45"/>
    <p:sldId id="358" r:id="rId46"/>
    <p:sldId id="359" r:id="rId47"/>
    <p:sldId id="356" r:id="rId48"/>
    <p:sldId id="377" r:id="rId49"/>
    <p:sldId id="365" r:id="rId50"/>
    <p:sldId id="351" r:id="rId51"/>
    <p:sldId id="368" r:id="rId52"/>
    <p:sldId id="366" r:id="rId53"/>
    <p:sldId id="271" r:id="rId54"/>
  </p:sldIdLst>
  <p:sldSz cx="9144000" cy="6858000" type="screen4x3"/>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202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0"/>
    <p:restoredTop sz="75000" autoAdjust="0"/>
  </p:normalViewPr>
  <p:slideViewPr>
    <p:cSldViewPr snapToGrid="0" snapToObjects="1">
      <p:cViewPr varScale="1">
        <p:scale>
          <a:sx n="55" d="100"/>
          <a:sy n="55" d="100"/>
        </p:scale>
        <p:origin x="183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5138"/>
          </a:xfrm>
          <a:prstGeom prst="rect">
            <a:avLst/>
          </a:prstGeom>
        </p:spPr>
        <p:txBody>
          <a:bodyPr vert="horz" lIns="91440" tIns="45720" rIns="91440" bIns="45720" rtlCol="0"/>
          <a:lstStyle>
            <a:lvl1pPr algn="r">
              <a:defRPr sz="1200"/>
            </a:lvl1pPr>
          </a:lstStyle>
          <a:p>
            <a:fld id="{AF3C1A5D-626C-4F9A-BBCB-7ACFD9E4F6F3}" type="datetimeFigureOut">
              <a:rPr lang="en-US" smtClean="0"/>
              <a:t>4/26/2019</a:t>
            </a:fld>
            <a:endParaRPr lang="en-US"/>
          </a:p>
        </p:txBody>
      </p:sp>
      <p:sp>
        <p:nvSpPr>
          <p:cNvPr id="4" name="Footer Placeholder 3"/>
          <p:cNvSpPr>
            <a:spLocks noGrp="1"/>
          </p:cNvSpPr>
          <p:nvPr>
            <p:ph type="ftr" sz="quarter" idx="2"/>
          </p:nvPr>
        </p:nvSpPr>
        <p:spPr>
          <a:xfrm>
            <a:off x="0" y="8818563"/>
            <a:ext cx="3027363" cy="4651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5137"/>
          </a:xfrm>
          <a:prstGeom prst="rect">
            <a:avLst/>
          </a:prstGeom>
        </p:spPr>
        <p:txBody>
          <a:bodyPr vert="horz" lIns="91440" tIns="45720" rIns="91440" bIns="45720" rtlCol="0" anchor="b"/>
          <a:lstStyle>
            <a:lvl1pPr algn="r">
              <a:defRPr sz="1200"/>
            </a:lvl1pPr>
          </a:lstStyle>
          <a:p>
            <a:fld id="{C3082F49-741A-42DB-BD27-1E7CBD794D13}" type="slidenum">
              <a:rPr lang="en-US" smtClean="0"/>
              <a:t>‹#›</a:t>
            </a:fld>
            <a:endParaRPr lang="en-US"/>
          </a:p>
        </p:txBody>
      </p:sp>
    </p:spTree>
    <p:extLst>
      <p:ext uri="{BB962C8B-B14F-4D97-AF65-F5344CB8AC3E}">
        <p14:creationId xmlns:p14="http://schemas.microsoft.com/office/powerpoint/2010/main" val="138335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D4AE6F04-6757-4DF8-9A20-0DB0A6140EA5}" type="datetimeFigureOut">
              <a:rPr lang="en-US" smtClean="0"/>
              <a:t>4/26/2019</a:t>
            </a:fld>
            <a:endParaRPr lang="en-US"/>
          </a:p>
        </p:txBody>
      </p:sp>
      <p:sp>
        <p:nvSpPr>
          <p:cNvPr id="4" name="Slide Image Placeholder 3"/>
          <p:cNvSpPr>
            <a:spLocks noGrp="1" noRot="1" noChangeAspect="1"/>
          </p:cNvSpPr>
          <p:nvPr>
            <p:ph type="sldImg" idx="2"/>
          </p:nvPr>
        </p:nvSpPr>
        <p:spPr>
          <a:xfrm>
            <a:off x="1403350" y="1160463"/>
            <a:ext cx="4178300" cy="31337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595BB2B3-2F20-4498-9010-0FD8EDB615D3}" type="slidenum">
              <a:rPr lang="en-US" smtClean="0"/>
              <a:t>‹#›</a:t>
            </a:fld>
            <a:endParaRPr lang="en-US"/>
          </a:p>
        </p:txBody>
      </p:sp>
    </p:spTree>
    <p:extLst>
      <p:ext uri="{BB962C8B-B14F-4D97-AF65-F5344CB8AC3E}">
        <p14:creationId xmlns:p14="http://schemas.microsoft.com/office/powerpoint/2010/main" val="416812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Alan for being our design guide. He suggestions</a:t>
            </a:r>
            <a:r>
              <a:rPr lang="en-US" baseline="0" dirty="0" smtClean="0"/>
              <a:t> on area saving implementations and LUT vs BRAM-based implementations were really helpful.</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a:t>
            </a:fld>
            <a:endParaRPr lang="en-US"/>
          </a:p>
        </p:txBody>
      </p:sp>
    </p:spTree>
    <p:extLst>
      <p:ext uri="{BB962C8B-B14F-4D97-AF65-F5344CB8AC3E}">
        <p14:creationId xmlns:p14="http://schemas.microsoft.com/office/powerpoint/2010/main" val="702381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a:t>
            </a:r>
            <a:r>
              <a:rPr lang="en-US" baseline="0" dirty="0" smtClean="0"/>
              <a:t> to develop quantum computer-based cryptography is rich man’s solution like Iron man &amp; batman. Developing conventional computer based quantum proof solutions is a common man’s approach like </a:t>
            </a:r>
            <a:r>
              <a:rPr lang="en-US" baseline="0" dirty="0" err="1" smtClean="0"/>
              <a:t>spiderman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16</a:t>
            </a:fld>
            <a:endParaRPr lang="en-US"/>
          </a:p>
        </p:txBody>
      </p:sp>
    </p:spTree>
    <p:extLst>
      <p:ext uri="{BB962C8B-B14F-4D97-AF65-F5344CB8AC3E}">
        <p14:creationId xmlns:p14="http://schemas.microsoft.com/office/powerpoint/2010/main" val="1635999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soon as one powerful QC</a:t>
            </a:r>
            <a:r>
              <a:rPr lang="en-US" baseline="0" dirty="0" smtClean="0"/>
              <a:t> can be built by IBM or Google or Intel, all conventional cryptosystems will not be secure. Meaning we can’t publish any papers based on conventional secure schemes. But still it will take at least a decade for everyone to move to quantum computer-based defenses. So, we would envision that, for 5-10 years, silicon based Quantum-Proof solutions such as FPGA will still be mainstream for researchers, banks and various govt. agencies. Another advantage is that what ever Quantum-proof is getting implemented now on FPGA, can still be implemented on Quantum Computers. So, we are building a solution for now and for tomorrow.</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17</a:t>
            </a:fld>
            <a:endParaRPr lang="en-US"/>
          </a:p>
        </p:txBody>
      </p:sp>
    </p:spTree>
    <p:extLst>
      <p:ext uri="{BB962C8B-B14F-4D97-AF65-F5344CB8AC3E}">
        <p14:creationId xmlns:p14="http://schemas.microsoft.com/office/powerpoint/2010/main" val="2600062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now see how is NIST doing in</a:t>
            </a:r>
            <a:r>
              <a:rPr lang="en-US" baseline="0" dirty="0" smtClean="0"/>
              <a:t> standardizing Post-Quantum Crypto</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18</a:t>
            </a:fld>
            <a:endParaRPr lang="en-US"/>
          </a:p>
        </p:txBody>
      </p:sp>
    </p:spTree>
    <p:extLst>
      <p:ext uri="{BB962C8B-B14F-4D97-AF65-F5344CB8AC3E}">
        <p14:creationId xmlns:p14="http://schemas.microsoft.com/office/powerpoint/2010/main" val="3309648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round ran from Jan 2017 to Dec 2018 and some</a:t>
            </a:r>
            <a:r>
              <a:rPr lang="en-US" baseline="0" dirty="0" smtClean="0"/>
              <a:t> 69 submissions happened. Out of these submissions, 21 were lattice-based, 18 were code-based, some hash-based for digital signatures and few others.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19</a:t>
            </a:fld>
            <a:endParaRPr lang="en-US"/>
          </a:p>
        </p:txBody>
      </p:sp>
    </p:spTree>
    <p:extLst>
      <p:ext uri="{BB962C8B-B14F-4D97-AF65-F5344CB8AC3E}">
        <p14:creationId xmlns:p14="http://schemas.microsoft.com/office/powerpoint/2010/main" val="1378594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clearly stood out was</a:t>
            </a:r>
            <a:r>
              <a:rPr lang="en-US" baseline="0" dirty="0" smtClean="0"/>
              <a:t> lattice-based crypto. And that too Ring-Learning with Error.</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20</a:t>
            </a:fld>
            <a:endParaRPr lang="en-US"/>
          </a:p>
        </p:txBody>
      </p:sp>
    </p:spTree>
    <p:extLst>
      <p:ext uri="{BB962C8B-B14F-4D97-AF65-F5344CB8AC3E}">
        <p14:creationId xmlns:p14="http://schemas.microsoft.com/office/powerpoint/2010/main" val="307929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because Learning with Error is considered hard to break because of the small error. Say a and b are public key and we need to extract s the secret key. To extract secret key using a and b, as you can see, the operations get converted into an arbitrary number of equations where each equation is distorted by an error rate +-alpha q.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21</a:t>
            </a:fld>
            <a:endParaRPr lang="en-US"/>
          </a:p>
        </p:txBody>
      </p:sp>
    </p:spTree>
    <p:extLst>
      <p:ext uri="{BB962C8B-B14F-4D97-AF65-F5344CB8AC3E}">
        <p14:creationId xmlns:p14="http://schemas.microsoft.com/office/powerpoint/2010/main" val="32139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from one of the existing challenges going on for lattice-based crypto. On x-axis you have the n values and y-axis shows the error rate. Red portions show what is already broken. Green portions show what people are trying to break and for the grey portion challenges are getting developed. So we can clearly see that n=75 is broken and it is not easy to break as the n value increases. And what we are building is a system with n = 256 and 512.</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22</a:t>
            </a:fld>
            <a:endParaRPr lang="en-US"/>
          </a:p>
        </p:txBody>
      </p:sp>
    </p:spTree>
    <p:extLst>
      <p:ext uri="{BB962C8B-B14F-4D97-AF65-F5344CB8AC3E}">
        <p14:creationId xmlns:p14="http://schemas.microsoft.com/office/powerpoint/2010/main" val="2231536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said that let’s look at</a:t>
            </a:r>
            <a:r>
              <a:rPr lang="en-US" baseline="0" dirty="0" smtClean="0"/>
              <a:t> the candidates of second round. On Jan 30, 2019 NIST published first round results. Out of some 69 submissions only 27 submissions were declared as the second round candidates. Who survived the battle? Lattice based, code based and few other multivariate based and some hash-based for digital signatures.</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23</a:t>
            </a:fld>
            <a:endParaRPr lang="en-US"/>
          </a:p>
        </p:txBody>
      </p:sp>
    </p:spTree>
    <p:extLst>
      <p:ext uri="{BB962C8B-B14F-4D97-AF65-F5344CB8AC3E}">
        <p14:creationId xmlns:p14="http://schemas.microsoft.com/office/powerpoint/2010/main" val="334025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a:t>
            </a:r>
            <a:r>
              <a:rPr lang="en-US" baseline="0" dirty="0" smtClean="0"/>
              <a:t> look at the 2</a:t>
            </a:r>
            <a:r>
              <a:rPr lang="en-US" baseline="30000" dirty="0" smtClean="0"/>
              <a:t>nd</a:t>
            </a:r>
            <a:r>
              <a:rPr lang="en-US" baseline="0" dirty="0" smtClean="0"/>
              <a:t> round. We have 5 candidates in Lattice-based and 5 candidates in code-based. So the competition is actually close here. But one important note here is w</a:t>
            </a:r>
            <a:r>
              <a:rPr lang="en-US" dirty="0" smtClean="0"/>
              <a:t>hile the RLWE algorithms may have different name, they</a:t>
            </a:r>
            <a:r>
              <a:rPr lang="en-US" baseline="0" dirty="0" smtClean="0"/>
              <a:t> still follow a similar scheme for encryption and decryption. We are working on designing a standard algorithm. So whoever wins, we can tweak the design accordingly and switch to new algorithm easily.</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24</a:t>
            </a:fld>
            <a:endParaRPr lang="en-US"/>
          </a:p>
        </p:txBody>
      </p:sp>
    </p:spTree>
    <p:extLst>
      <p:ext uri="{BB962C8B-B14F-4D97-AF65-F5344CB8AC3E}">
        <p14:creationId xmlns:p14="http://schemas.microsoft.com/office/powerpoint/2010/main" val="716926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symmetric</a:t>
            </a:r>
            <a:r>
              <a:rPr lang="en-US" baseline="0" dirty="0" smtClean="0"/>
              <a:t> key exchange, we have 6 candidates which are lattice-based, only 4 as code-based and one other candidate.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25</a:t>
            </a:fld>
            <a:endParaRPr lang="en-US"/>
          </a:p>
        </p:txBody>
      </p:sp>
    </p:spTree>
    <p:extLst>
      <p:ext uri="{BB962C8B-B14F-4D97-AF65-F5344CB8AC3E}">
        <p14:creationId xmlns:p14="http://schemas.microsoft.com/office/powerpoint/2010/main" val="2283128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will walk you through the needs of having quantum-proof, updates on the standardization process, our design workflow, then we will understand the main algorithm and then take a look at the tool-kit that we are building.</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a:t>
            </a:fld>
            <a:endParaRPr lang="en-US"/>
          </a:p>
        </p:txBody>
      </p:sp>
    </p:spTree>
    <p:extLst>
      <p:ext uri="{BB962C8B-B14F-4D97-AF65-F5344CB8AC3E}">
        <p14:creationId xmlns:p14="http://schemas.microsoft.com/office/powerpoint/2010/main" val="4094425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digital signatures, we have 3 lattice-based candidates. Code-based cannot</a:t>
            </a:r>
            <a:r>
              <a:rPr lang="en-US" baseline="0" dirty="0" smtClean="0"/>
              <a:t> be used for digital signatures. So no entries which are code-based and 4 candidates that are multivariate-based. And 2 are hash-based. Another</a:t>
            </a:r>
            <a:r>
              <a:rPr lang="en-US" dirty="0" smtClean="0"/>
              <a:t> thing to note here</a:t>
            </a:r>
            <a:r>
              <a:rPr lang="en-US" baseline="0" dirty="0" smtClean="0"/>
              <a:t> is that Multivariate-based is different from RLWE but submodules we build still can be reused for it as it involves performing polynomial operations.</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26</a:t>
            </a:fld>
            <a:endParaRPr lang="en-US"/>
          </a:p>
        </p:txBody>
      </p:sp>
    </p:spTree>
    <p:extLst>
      <p:ext uri="{BB962C8B-B14F-4D97-AF65-F5344CB8AC3E}">
        <p14:creationId xmlns:p14="http://schemas.microsoft.com/office/powerpoint/2010/main" val="11702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on the whole we have enough</a:t>
            </a:r>
            <a:r>
              <a:rPr lang="en-US" baseline="0" dirty="0" smtClean="0"/>
              <a:t> representation in each category and it is a pretty strong candidate.</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27</a:t>
            </a:fld>
            <a:endParaRPr lang="en-US"/>
          </a:p>
        </p:txBody>
      </p:sp>
    </p:spTree>
    <p:extLst>
      <p:ext uri="{BB962C8B-B14F-4D97-AF65-F5344CB8AC3E}">
        <p14:creationId xmlns:p14="http://schemas.microsoft.com/office/powerpoint/2010/main" val="1131082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Lattice-based</a:t>
            </a:r>
            <a:r>
              <a:rPr lang="en-US" baseline="0" dirty="0" smtClean="0"/>
              <a:t> cryptosystem is based on both Shortest vector problem and the closest vector problem that are known to be NP-hard and so far there are no efficient classical or quantum algorithms to break them. Once we get the RLWE encryption co-processor with some extra efforts we can implement SHE i.e. to support homomorphic addition and multiplication. Much smaller key size in comparison to other post-quantum cryptosystems. Once implemented its hardware cost can be even less than the conventional RSA and ECC.</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28</a:t>
            </a:fld>
            <a:endParaRPr lang="en-US"/>
          </a:p>
        </p:txBody>
      </p:sp>
    </p:spTree>
    <p:extLst>
      <p:ext uri="{BB962C8B-B14F-4D97-AF65-F5344CB8AC3E}">
        <p14:creationId xmlns:p14="http://schemas.microsoft.com/office/powerpoint/2010/main" val="1945196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Chances are high that lattice-based candidate will be a winner.</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29</a:t>
            </a:fld>
            <a:endParaRPr lang="en-US"/>
          </a:p>
        </p:txBody>
      </p:sp>
    </p:spTree>
    <p:extLst>
      <p:ext uri="{BB962C8B-B14F-4D97-AF65-F5344CB8AC3E}">
        <p14:creationId xmlns:p14="http://schemas.microsoft.com/office/powerpoint/2010/main" val="2052770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a:t>
            </a:r>
            <a:r>
              <a:rPr lang="en-US" baseline="0" dirty="0" smtClean="0"/>
              <a:t> at what and how we plan on doing.</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30</a:t>
            </a:fld>
            <a:endParaRPr lang="en-US"/>
          </a:p>
        </p:txBody>
      </p:sp>
    </p:spTree>
    <p:extLst>
      <p:ext uri="{BB962C8B-B14F-4D97-AF65-F5344CB8AC3E}">
        <p14:creationId xmlns:p14="http://schemas.microsoft.com/office/powerpoint/2010/main" val="3884347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32</a:t>
            </a:fld>
            <a:endParaRPr lang="en-US"/>
          </a:p>
        </p:txBody>
      </p:sp>
    </p:spTree>
    <p:extLst>
      <p:ext uri="{BB962C8B-B14F-4D97-AF65-F5344CB8AC3E}">
        <p14:creationId xmlns:p14="http://schemas.microsoft.com/office/powerpoint/2010/main" val="3158920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understand</a:t>
            </a:r>
            <a:r>
              <a:rPr lang="en-US" baseline="0" dirty="0" smtClean="0"/>
              <a:t> the algorithm</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33</a:t>
            </a:fld>
            <a:endParaRPr lang="en-US"/>
          </a:p>
        </p:txBody>
      </p:sp>
    </p:spTree>
    <p:extLst>
      <p:ext uri="{BB962C8B-B14F-4D97-AF65-F5344CB8AC3E}">
        <p14:creationId xmlns:p14="http://schemas.microsoft.com/office/powerpoint/2010/main" val="1454476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RLWE based</a:t>
            </a:r>
            <a:r>
              <a:rPr lang="en-US" baseline="0" dirty="0" smtClean="0"/>
              <a:t> public-key cryptosystem has 3 major modules. First is key generator module. It takes care of generating the secret key or private key for Alice and also generates the second public key.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34</a:t>
            </a:fld>
            <a:endParaRPr lang="en-US"/>
          </a:p>
        </p:txBody>
      </p:sp>
    </p:spTree>
    <p:extLst>
      <p:ext uri="{BB962C8B-B14F-4D97-AF65-F5344CB8AC3E}">
        <p14:creationId xmlns:p14="http://schemas.microsoft.com/office/powerpoint/2010/main" val="1921044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asymmetric cryptosystem</a:t>
            </a:r>
            <a:r>
              <a:rPr lang="en-US" baseline="0" dirty="0" smtClean="0"/>
              <a:t> requires a good trapdoor, which means it is easy for legitimate users to verify but hard for adversaries to extract the secret. It is difficult for adversaries to see the existence of s with addition of small e.</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36</a:t>
            </a:fld>
            <a:endParaRPr lang="en-US"/>
          </a:p>
        </p:txBody>
      </p:sp>
    </p:spTree>
    <p:extLst>
      <p:ext uri="{BB962C8B-B14F-4D97-AF65-F5344CB8AC3E}">
        <p14:creationId xmlns:p14="http://schemas.microsoft.com/office/powerpoint/2010/main" val="2022133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Alice just needs to compute c0 – s.c1 and divide it by t to get the nearest</a:t>
            </a:r>
            <a:r>
              <a:rPr lang="en-US" baseline="0" dirty="0" smtClean="0"/>
              <a:t> binary integer. Alice knows s and she is capable of eliminating e, r0, r1. r2 easily but they make attackers life difficult.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38</a:t>
            </a:fld>
            <a:endParaRPr lang="en-US"/>
          </a:p>
        </p:txBody>
      </p:sp>
    </p:spTree>
    <p:extLst>
      <p:ext uri="{BB962C8B-B14F-4D97-AF65-F5344CB8AC3E}">
        <p14:creationId xmlns:p14="http://schemas.microsoft.com/office/powerpoint/2010/main" val="249697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shows the ongoing development in the field of Quantum Computers. </a:t>
            </a:r>
          </a:p>
          <a:p>
            <a:r>
              <a:rPr lang="en-US" baseline="0" dirty="0" smtClean="0"/>
              <a:t>Qubits mentioned here are </a:t>
            </a:r>
            <a:r>
              <a:rPr lang="en-US" dirty="0" smtClean="0"/>
              <a:t>Physical qubits &amp; actual</a:t>
            </a:r>
            <a:r>
              <a:rPr lang="en-US" baseline="0" dirty="0" smtClean="0"/>
              <a:t> useful qubits or the </a:t>
            </a:r>
            <a:r>
              <a:rPr lang="en-US" dirty="0" smtClean="0"/>
              <a:t>logical qubits may</a:t>
            </a:r>
            <a:r>
              <a:rPr lang="en-US" baseline="0" dirty="0" smtClean="0"/>
              <a:t> be just ½ or 2/3 of the physical qubits. </a:t>
            </a:r>
            <a:r>
              <a:rPr lang="en-US" dirty="0"/>
              <a:t>Typically many physical qubits get used up to provide stability, error-correction and fault tolerance needed to perform useful computations</a:t>
            </a:r>
          </a:p>
        </p:txBody>
      </p:sp>
      <p:sp>
        <p:nvSpPr>
          <p:cNvPr id="4" name="Slide Number Placeholder 3"/>
          <p:cNvSpPr>
            <a:spLocks noGrp="1"/>
          </p:cNvSpPr>
          <p:nvPr>
            <p:ph type="sldNum" sz="quarter" idx="10"/>
          </p:nvPr>
        </p:nvSpPr>
        <p:spPr/>
        <p:txBody>
          <a:bodyPr/>
          <a:lstStyle/>
          <a:p>
            <a:fld id="{595BB2B3-2F20-4498-9010-0FD8EDB615D3}" type="slidenum">
              <a:rPr lang="en-US" smtClean="0"/>
              <a:t>9</a:t>
            </a:fld>
            <a:endParaRPr lang="en-US"/>
          </a:p>
        </p:txBody>
      </p:sp>
    </p:spTree>
    <p:extLst>
      <p:ext uri="{BB962C8B-B14F-4D97-AF65-F5344CB8AC3E}">
        <p14:creationId xmlns:p14="http://schemas.microsoft.com/office/powerpoint/2010/main" val="4024873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39</a:t>
            </a:fld>
            <a:endParaRPr lang="en-US"/>
          </a:p>
        </p:txBody>
      </p:sp>
    </p:spTree>
    <p:extLst>
      <p:ext uri="{BB962C8B-B14F-4D97-AF65-F5344CB8AC3E}">
        <p14:creationId xmlns:p14="http://schemas.microsoft.com/office/powerpoint/2010/main" val="4191973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dealing with large n and</a:t>
            </a:r>
            <a:r>
              <a:rPr lang="en-US" baseline="0" dirty="0" smtClean="0"/>
              <a:t> large prime numbers, so we have to be considerate about the hardware design.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41</a:t>
            </a:fld>
            <a:endParaRPr lang="en-US"/>
          </a:p>
        </p:txBody>
      </p:sp>
    </p:spTree>
    <p:extLst>
      <p:ext uri="{BB962C8B-B14F-4D97-AF65-F5344CB8AC3E}">
        <p14:creationId xmlns:p14="http://schemas.microsoft.com/office/powerpoint/2010/main" val="1864836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discussed with Alan and he suggested two approaches. One approach could have been BRAM-based</a:t>
            </a:r>
            <a:r>
              <a:rPr lang="en-US" baseline="0" dirty="0" smtClean="0"/>
              <a:t> and the other approach is register based as shown here. One important thing to note is that, even addition and mod can be expensive when the operands are over 20 bits. For example, the mod itself takes up 500 LUTs.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43</a:t>
            </a:fld>
            <a:endParaRPr lang="en-US"/>
          </a:p>
        </p:txBody>
      </p:sp>
    </p:spTree>
    <p:extLst>
      <p:ext uri="{BB962C8B-B14F-4D97-AF65-F5344CB8AC3E}">
        <p14:creationId xmlns:p14="http://schemas.microsoft.com/office/powerpoint/2010/main" val="217066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subtraction is still a component-wise operation. However, due to the mod nature, there is no negative result</a:t>
            </a:r>
          </a:p>
        </p:txBody>
      </p:sp>
      <p:sp>
        <p:nvSpPr>
          <p:cNvPr id="4" name="Slide Number Placeholder 3"/>
          <p:cNvSpPr>
            <a:spLocks noGrp="1"/>
          </p:cNvSpPr>
          <p:nvPr>
            <p:ph type="sldNum" sz="quarter" idx="10"/>
          </p:nvPr>
        </p:nvSpPr>
        <p:spPr/>
        <p:txBody>
          <a:bodyPr/>
          <a:lstStyle/>
          <a:p>
            <a:fld id="{595BB2B3-2F20-4498-9010-0FD8EDB615D3}" type="slidenum">
              <a:rPr lang="en-US" smtClean="0"/>
              <a:t>44</a:t>
            </a:fld>
            <a:endParaRPr lang="en-US"/>
          </a:p>
        </p:txBody>
      </p:sp>
    </p:spTree>
    <p:extLst>
      <p:ext uri="{BB962C8B-B14F-4D97-AF65-F5344CB8AC3E}">
        <p14:creationId xmlns:p14="http://schemas.microsoft.com/office/powerpoint/2010/main" val="1972374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r>
              <a:rPr lang="en-US" dirty="0"/>
              <a:t>The scalar </a:t>
            </a:r>
            <a:r>
              <a:rPr lang="en-US" dirty="0" err="1"/>
              <a:t>mul</a:t>
            </a:r>
            <a:r>
              <a:rPr lang="en-US" dirty="0"/>
              <a:t> is with a constant and a binary vector, so it can be done with just conditional assignments, without using </a:t>
            </a:r>
            <a:r>
              <a:rPr lang="en-US" dirty="0" err="1"/>
              <a:t>mul</a:t>
            </a:r>
            <a:r>
              <a:rPr lang="en-US" dirty="0"/>
              <a:t>. </a:t>
            </a:r>
          </a:p>
          <a:p>
            <a:pPr defTabSz="929579"/>
            <a:r>
              <a:rPr lang="en-US" dirty="0"/>
              <a:t> </a:t>
            </a:r>
          </a:p>
        </p:txBody>
      </p:sp>
      <p:sp>
        <p:nvSpPr>
          <p:cNvPr id="4" name="Slide Number Placeholder 3"/>
          <p:cNvSpPr>
            <a:spLocks noGrp="1"/>
          </p:cNvSpPr>
          <p:nvPr>
            <p:ph type="sldNum" sz="quarter" idx="10"/>
          </p:nvPr>
        </p:nvSpPr>
        <p:spPr/>
        <p:txBody>
          <a:bodyPr/>
          <a:lstStyle/>
          <a:p>
            <a:fld id="{595BB2B3-2F20-4498-9010-0FD8EDB615D3}" type="slidenum">
              <a:rPr lang="en-US" smtClean="0"/>
              <a:t>45</a:t>
            </a:fld>
            <a:endParaRPr lang="en-US"/>
          </a:p>
        </p:txBody>
      </p:sp>
    </p:spTree>
    <p:extLst>
      <p:ext uri="{BB962C8B-B14F-4D97-AF65-F5344CB8AC3E}">
        <p14:creationId xmlns:p14="http://schemas.microsoft.com/office/powerpoint/2010/main" val="3770741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929579"/>
                <a:r>
                  <a:rPr lang="en-US" dirty="0"/>
                  <a:t>We need this operation during decryption. u can be computed by the vector multiplication and subtraction modules. </a:t>
                </a:r>
              </a:p>
              <a:p>
                <a:pPr defTabSz="929579"/>
                <a:r>
                  <a:rPr lang="en-US" dirty="0"/>
                  <a:t>Actually, we can use a trick to compute this equation without involving any division. Absolute (u – t) measures the distance between u and t. If this distance is larger than half of t, meaning it is too far, then the nearest integer of the quotient (u/t) should be 0. If the distance is within half of t, then the nearest integer of the quotient (u/t) should be 1.</a:t>
                </a:r>
              </a:p>
              <a:p>
                <a:pPr defTabSz="929579"/>
                <a:endParaRPr lang="en-US" dirty="0"/>
              </a:p>
              <a:p>
                <a:r>
                  <a:rPr lang="en-US" dirty="0" smtClean="0"/>
                  <a:t>For example:</a:t>
                </a:r>
              </a:p>
              <a:p>
                <a:pPr lvl="1"/>
                <a:r>
                  <a:rPr lang="en-US" dirty="0" smtClean="0"/>
                  <a:t>when </a:t>
                </a:r>
                <a:r>
                  <a:rPr lang="en-US" dirty="0"/>
                  <a:t>q = 17, then t = 8, t/2 = </a:t>
                </a:r>
                <a:r>
                  <a:rPr lang="en-US" dirty="0" smtClean="0"/>
                  <a:t>4</a:t>
                </a:r>
                <a:endParaRPr lang="en-US" dirty="0"/>
              </a:p>
              <a:p>
                <a:r>
                  <a:rPr lang="en-US" dirty="0" smtClean="0"/>
                  <a:t>		If </a:t>
                </a:r>
                <a:r>
                  <a:rPr lang="en-US" dirty="0"/>
                  <a:t>u = [2, 9], then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u</m:t>
                        </m:r>
                        <m:r>
                          <a:rPr lang="en-US">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 [0, 1</a:t>
                </a:r>
                <a:r>
                  <a:rPr lang="en-US" dirty="0" smtClean="0"/>
                  <a:t>]</a:t>
                </a:r>
                <a:endParaRPr lang="en-US" dirty="0"/>
              </a:p>
              <a:p>
                <a:r>
                  <a:rPr lang="en-US" dirty="0" smtClean="0"/>
                  <a:t>		If </a:t>
                </a:r>
                <a:r>
                  <a:rPr lang="en-US" dirty="0"/>
                  <a:t>u = [7, 15], then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u</m:t>
                        </m:r>
                        <m:r>
                          <a:rPr lang="en-US">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 [1, 0</a:t>
                </a:r>
                <a:r>
                  <a:rPr lang="en-US" dirty="0" smtClean="0"/>
                  <a:t>]</a:t>
                </a:r>
                <a:endParaRPr lang="en-US" dirty="0"/>
              </a:p>
              <a:p>
                <a:pPr defTabSz="929579"/>
                <a:endParaRPr lang="en-US" dirty="0"/>
              </a:p>
            </p:txBody>
          </p:sp>
        </mc:Choice>
        <mc:Fallback xmlns="">
          <p:sp>
            <p:nvSpPr>
              <p:cNvPr id="3" name="Notes Placeholder 2"/>
              <p:cNvSpPr>
                <a:spLocks noGrp="1"/>
              </p:cNvSpPr>
              <p:nvPr>
                <p:ph type="body" idx="1"/>
              </p:nvPr>
            </p:nvSpPr>
            <p:spPr/>
            <p:txBody>
              <a:bodyPr/>
              <a:lstStyle/>
              <a:p>
                <a:pPr defTabSz="929579"/>
                <a:r>
                  <a:rPr lang="en-US" dirty="0"/>
                  <a:t>We need this operation during decryption. u can be computed by the vector multiplication and subtraction modules. </a:t>
                </a:r>
              </a:p>
              <a:p>
                <a:pPr defTabSz="929579"/>
                <a:r>
                  <a:rPr lang="en-US" dirty="0"/>
                  <a:t>Actually, we can use a trick to compute this equation without involving any division. Absolute (u – t) measures the distance between u and t. If this distance is larger than half of t, meaning it is too far, then the nearest integer of the quotient (u/t) should be 0. If the distance is within half of t, then the nearest integer of the quotient (u/t) should be 1.</a:t>
                </a:r>
              </a:p>
              <a:p>
                <a:pPr defTabSz="929579"/>
                <a:endParaRPr lang="en-US" dirty="0"/>
              </a:p>
              <a:p>
                <a:r>
                  <a:rPr lang="en-US" dirty="0" smtClean="0"/>
                  <a:t>For example:</a:t>
                </a:r>
              </a:p>
              <a:p>
                <a:pPr lvl="1"/>
                <a:r>
                  <a:rPr lang="en-US" dirty="0" smtClean="0"/>
                  <a:t>when </a:t>
                </a:r>
                <a:r>
                  <a:rPr lang="en-US" dirty="0"/>
                  <a:t>q = 17, then t = 8, t/2 = </a:t>
                </a:r>
                <a:r>
                  <a:rPr lang="en-US" dirty="0" smtClean="0"/>
                  <a:t>4</a:t>
                </a:r>
                <a:endParaRPr lang="en-US" dirty="0"/>
              </a:p>
              <a:p>
                <a:r>
                  <a:rPr lang="en-US" dirty="0" smtClean="0"/>
                  <a:t>		If </a:t>
                </a:r>
                <a:r>
                  <a:rPr lang="en-US" dirty="0"/>
                  <a:t>u = [2, 9], then </a:t>
                </a:r>
                <a:r>
                  <a:rPr lang="en-US" i="0">
                    <a:latin typeface="Cambria Math" panose="02040503050406030204" pitchFamily="18" charset="0"/>
                  </a:rPr>
                  <a:t>𝑚=⌈u/┤ ├ 𝑡⌋</a:t>
                </a:r>
                <a:r>
                  <a:rPr lang="en-US" dirty="0"/>
                  <a:t> = [0, 1</a:t>
                </a:r>
                <a:r>
                  <a:rPr lang="en-US" dirty="0" smtClean="0"/>
                  <a:t>]</a:t>
                </a:r>
                <a:endParaRPr lang="en-US" dirty="0"/>
              </a:p>
              <a:p>
                <a:r>
                  <a:rPr lang="en-US" dirty="0" smtClean="0"/>
                  <a:t>		If </a:t>
                </a:r>
                <a:r>
                  <a:rPr lang="en-US" dirty="0"/>
                  <a:t>u = [7, 15], then </a:t>
                </a:r>
                <a:r>
                  <a:rPr lang="en-US" i="0">
                    <a:latin typeface="Cambria Math" panose="02040503050406030204" pitchFamily="18" charset="0"/>
                  </a:rPr>
                  <a:t>𝑚=⌈u/┤ ├ 𝑡⌋</a:t>
                </a:r>
                <a:r>
                  <a:rPr lang="en-US" dirty="0"/>
                  <a:t> = [1, 0</a:t>
                </a:r>
                <a:r>
                  <a:rPr lang="en-US" dirty="0" smtClean="0"/>
                  <a:t>]</a:t>
                </a:r>
                <a:endParaRPr lang="en-US" dirty="0"/>
              </a:p>
              <a:p>
                <a:pPr defTabSz="929579"/>
                <a:endParaRPr lang="en-US" dirty="0"/>
              </a:p>
            </p:txBody>
          </p:sp>
        </mc:Fallback>
      </mc:AlternateContent>
      <p:sp>
        <p:nvSpPr>
          <p:cNvPr id="4" name="Slide Number Placeholder 3"/>
          <p:cNvSpPr>
            <a:spLocks noGrp="1"/>
          </p:cNvSpPr>
          <p:nvPr>
            <p:ph type="sldNum" sz="quarter" idx="10"/>
          </p:nvPr>
        </p:nvSpPr>
        <p:spPr/>
        <p:txBody>
          <a:bodyPr/>
          <a:lstStyle/>
          <a:p>
            <a:fld id="{595BB2B3-2F20-4498-9010-0FD8EDB615D3}" type="slidenum">
              <a:rPr lang="en-US" smtClean="0"/>
              <a:t>46</a:t>
            </a:fld>
            <a:endParaRPr lang="en-US"/>
          </a:p>
        </p:txBody>
      </p:sp>
    </p:spTree>
    <p:extLst>
      <p:ext uri="{BB962C8B-B14F-4D97-AF65-F5344CB8AC3E}">
        <p14:creationId xmlns:p14="http://schemas.microsoft.com/office/powerpoint/2010/main" val="3647053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Convolution Theorem</a:t>
            </a:r>
            <a:r>
              <a:rPr lang="en-US" baseline="0" dirty="0" smtClean="0"/>
              <a:t> states that </a:t>
            </a:r>
            <a:r>
              <a:rPr lang="en-US" dirty="0"/>
              <a:t> convolution in one domain equals point-wise multiplication in the other domain. It </a:t>
            </a:r>
            <a:r>
              <a:rPr lang="en-US" dirty="0" smtClean="0"/>
              <a:t>reduces complexity from N^2 to </a:t>
            </a:r>
            <a:r>
              <a:rPr lang="en-US" dirty="0" err="1" smtClean="0"/>
              <a:t>NlogN</a:t>
            </a:r>
            <a:endParaRPr lang="en-US" dirty="0" smtClean="0"/>
          </a:p>
          <a:p>
            <a:r>
              <a:rPr lang="en-US" dirty="0" smtClean="0"/>
              <a:t>We need </a:t>
            </a:r>
            <a:r>
              <a:rPr lang="en-US" dirty="0" err="1" smtClean="0"/>
              <a:t>neg</a:t>
            </a:r>
            <a:r>
              <a:rPr lang="en-US" dirty="0" smtClean="0"/>
              <a:t> wrapped conv. So</a:t>
            </a:r>
            <a:r>
              <a:rPr lang="en-US" baseline="0" dirty="0" smtClean="0"/>
              <a:t> that we don’t need to extend the length of vector before performing NTT which in turn helps in avoiding polynomial reduction. Then we perform transformation of both the multiplicands using NTT. Next step is component wise multiplication. Then transformed back using NTT, then perform inverse </a:t>
            </a:r>
            <a:r>
              <a:rPr lang="en-US" baseline="0" dirty="0" err="1" smtClean="0"/>
              <a:t>neg</a:t>
            </a:r>
            <a:r>
              <a:rPr lang="en-US" baseline="0" dirty="0" smtClean="0"/>
              <a:t> wrapped conv. So component wise multiplication is basically a sandwich between convolution and transformation operations.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47</a:t>
            </a:fld>
            <a:endParaRPr lang="en-US"/>
          </a:p>
        </p:txBody>
      </p:sp>
    </p:spTree>
    <p:extLst>
      <p:ext uri="{BB962C8B-B14F-4D97-AF65-F5344CB8AC3E}">
        <p14:creationId xmlns:p14="http://schemas.microsoft.com/office/powerpoint/2010/main" val="2381382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48</a:t>
            </a:fld>
            <a:endParaRPr lang="en-US"/>
          </a:p>
        </p:txBody>
      </p:sp>
    </p:spTree>
    <p:extLst>
      <p:ext uri="{BB962C8B-B14F-4D97-AF65-F5344CB8AC3E}">
        <p14:creationId xmlns:p14="http://schemas.microsoft.com/office/powerpoint/2010/main" val="1363544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 RLWE algorithms may have different name, they</a:t>
            </a:r>
            <a:r>
              <a:rPr lang="en-US" baseline="0" dirty="0" smtClean="0"/>
              <a:t> still follow a similar scheme for encryption and decryption. We are working on designing a standard algorithm. So whoever wins, we can tweak the design accordingly and switch to new algorithm easily.</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49</a:t>
            </a:fld>
            <a:endParaRPr lang="en-US"/>
          </a:p>
        </p:txBody>
      </p:sp>
    </p:spTree>
    <p:extLst>
      <p:ext uri="{BB962C8B-B14F-4D97-AF65-F5344CB8AC3E}">
        <p14:creationId xmlns:p14="http://schemas.microsoft.com/office/powerpoint/2010/main" val="3009966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50</a:t>
            </a:fld>
            <a:endParaRPr lang="en-US"/>
          </a:p>
        </p:txBody>
      </p:sp>
    </p:spTree>
    <p:extLst>
      <p:ext uri="{BB962C8B-B14F-4D97-AF65-F5344CB8AC3E}">
        <p14:creationId xmlns:p14="http://schemas.microsoft.com/office/powerpoint/2010/main" val="144468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NIST published an interesting survey</a:t>
            </a:r>
            <a:r>
              <a:rPr lang="en-US" baseline="0" dirty="0" smtClean="0"/>
              <a:t> which shows that when quantum computers get commercialized most of the classical cryptographic algorithms for symmetric key exchange will not be secure and none of the Public key algorithms will be secure. With quantum supremacy even the 4096 bit RSA algorithm will not be secure.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10</a:t>
            </a:fld>
            <a:endParaRPr lang="en-US"/>
          </a:p>
        </p:txBody>
      </p:sp>
    </p:spTree>
    <p:extLst>
      <p:ext uri="{BB962C8B-B14F-4D97-AF65-F5344CB8AC3E}">
        <p14:creationId xmlns:p14="http://schemas.microsoft.com/office/powerpoint/2010/main" val="4278519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51</a:t>
            </a:fld>
            <a:endParaRPr lang="en-US"/>
          </a:p>
        </p:txBody>
      </p:sp>
    </p:spTree>
    <p:extLst>
      <p:ext uri="{BB962C8B-B14F-4D97-AF65-F5344CB8AC3E}">
        <p14:creationId xmlns:p14="http://schemas.microsoft.com/office/powerpoint/2010/main" val="1371453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a future work. The</a:t>
            </a:r>
            <a:r>
              <a:rPr lang="en-US" baseline="0" dirty="0" smtClean="0"/>
              <a:t> primitive polynomial is a special existence over finite fields, which reveals how a field can be generated, and the connection among the power of primitive roots of the fields. As you can see, most of the work, especially the primitive polynomial assisted reduction, is done in advance. And we only have to do it once in a lifetime. That is why it is called advance reduction multiplier. At real time, the only thing we need to do is substituting the actual values of the multiplicands, to get the product in one step.</a:t>
            </a:r>
          </a:p>
        </p:txBody>
      </p:sp>
      <p:sp>
        <p:nvSpPr>
          <p:cNvPr id="4" name="Slide Number Placeholder 3"/>
          <p:cNvSpPr>
            <a:spLocks noGrp="1"/>
          </p:cNvSpPr>
          <p:nvPr>
            <p:ph type="sldNum" sz="quarter" idx="10"/>
          </p:nvPr>
        </p:nvSpPr>
        <p:spPr/>
        <p:txBody>
          <a:bodyPr/>
          <a:lstStyle/>
          <a:p>
            <a:fld id="{595BB2B3-2F20-4498-9010-0FD8EDB615D3}" type="slidenum">
              <a:rPr lang="en-US" smtClean="0"/>
              <a:t>52</a:t>
            </a:fld>
            <a:endParaRPr lang="en-US"/>
          </a:p>
        </p:txBody>
      </p:sp>
    </p:spTree>
    <p:extLst>
      <p:ext uri="{BB962C8B-B14F-4D97-AF65-F5344CB8AC3E}">
        <p14:creationId xmlns:p14="http://schemas.microsoft.com/office/powerpoint/2010/main" val="790814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interesting question to ask </a:t>
            </a:r>
            <a:r>
              <a:rPr lang="en-US" smtClean="0"/>
              <a:t>ourselves is </a:t>
            </a:r>
          </a:p>
          <a:p>
            <a:r>
              <a:rPr lang="en-US" dirty="0" smtClean="0"/>
              <a:t>As prescribed by NIST,</a:t>
            </a:r>
            <a:r>
              <a:rPr lang="en-US" baseline="0" dirty="0" smtClean="0"/>
              <a:t> </a:t>
            </a:r>
            <a:r>
              <a:rPr lang="en-US" dirty="0" smtClean="0"/>
              <a:t>112 bits is</a:t>
            </a:r>
            <a:r>
              <a:rPr lang="en-US" baseline="0" dirty="0" smtClean="0"/>
              <a:t> the minimum security level required. Grover’s algorithm operates using Brute force search approach and that reduces the key search space to its square root (2^128 reduced to 2^64).  Shor’s algorithm is quantum Fourier transform which reduces the key space to 2^25 &amp; 2^31. What remains to use is large AES and large Hash which gives us at least 128 bit security which is barely enough.</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11</a:t>
            </a:fld>
            <a:endParaRPr lang="en-US"/>
          </a:p>
        </p:txBody>
      </p:sp>
    </p:spTree>
    <p:extLst>
      <p:ext uri="{BB962C8B-B14F-4D97-AF65-F5344CB8AC3E}">
        <p14:creationId xmlns:p14="http://schemas.microsoft.com/office/powerpoint/2010/main" val="4064272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that IBM</a:t>
            </a:r>
            <a:r>
              <a:rPr lang="en-US" baseline="0" dirty="0" smtClean="0"/>
              <a:t> has already launched first commercial quantum computer with 20 qubits. What we are going to experience soon is the quantum supremacy i.e. quantum computers with large number of qubits with qubit error below 0.5%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12</a:t>
            </a:fld>
            <a:endParaRPr lang="en-US"/>
          </a:p>
        </p:txBody>
      </p:sp>
    </p:spTree>
    <p:extLst>
      <p:ext uri="{BB962C8B-B14F-4D97-AF65-F5344CB8AC3E}">
        <p14:creationId xmlns:p14="http://schemas.microsoft.com/office/powerpoint/2010/main" val="200980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how</a:t>
            </a:r>
            <a:r>
              <a:rPr lang="en-US" baseline="0" dirty="0" smtClean="0"/>
              <a:t> far are we from seeing the quantum supremacy</a:t>
            </a:r>
            <a:r>
              <a:rPr lang="en-US" dirty="0" smtClean="0"/>
              <a:t>?</a:t>
            </a:r>
            <a:r>
              <a:rPr lang="en-US" baseline="0" dirty="0" smtClean="0"/>
              <a:t> NTRU published a good insight on this. Early 2015 they projected a timeline that commercial qc will be first available in 2024 and readily available by 2038. But developments in the field made them do second projection in late 2015 saying that commercial qc will be available in 2021 and readily available by 2026. which reduced the window by 5 years. Moreover we know that IBM launched first qc in 2019 which further narrows down the gap.  </a:t>
            </a:r>
            <a:endParaRPr lang="en-US" dirty="0"/>
          </a:p>
        </p:txBody>
      </p:sp>
      <p:sp>
        <p:nvSpPr>
          <p:cNvPr id="4" name="Slide Number Placeholder 3"/>
          <p:cNvSpPr>
            <a:spLocks noGrp="1"/>
          </p:cNvSpPr>
          <p:nvPr>
            <p:ph type="sldNum" sz="quarter" idx="10"/>
          </p:nvPr>
        </p:nvSpPr>
        <p:spPr/>
        <p:txBody>
          <a:bodyPr/>
          <a:lstStyle/>
          <a:p>
            <a:pPr defTabSz="464790"/>
            <a:fld id="{595BB2B3-2F20-4498-9010-0FD8EDB615D3}" type="slidenum">
              <a:rPr lang="en-US">
                <a:solidFill>
                  <a:prstClr val="black"/>
                </a:solidFill>
                <a:latin typeface="Calibri" panose="020F0502020204030204"/>
              </a:rPr>
              <a:pPr defTabSz="464790"/>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1798589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Researchers also</a:t>
            </a:r>
            <a:r>
              <a:rPr lang="en-US" baseline="0" dirty="0" smtClean="0"/>
              <a:t> started</a:t>
            </a:r>
            <a:r>
              <a:rPr lang="en-US" dirty="0" smtClean="0"/>
              <a:t> applying Moore’s law to QC and by the past experience from 2011 they found</a:t>
            </a:r>
            <a:r>
              <a:rPr lang="en-US" baseline="0" dirty="0" smtClean="0"/>
              <a:t> that Moore’s law fits pretty well to QC and they can do reasonable predictions for future. By this prediction RSA will be broken between the year 2023 and 2028 which matches the prediction on the previous slide which is 2026.</a:t>
            </a:r>
            <a:endParaRPr lang="en-US" dirty="0"/>
          </a:p>
        </p:txBody>
      </p:sp>
      <p:sp>
        <p:nvSpPr>
          <p:cNvPr id="4" name="Slide Number Placeholder 3"/>
          <p:cNvSpPr>
            <a:spLocks noGrp="1"/>
          </p:cNvSpPr>
          <p:nvPr>
            <p:ph type="sldNum" sz="quarter" idx="10"/>
          </p:nvPr>
        </p:nvSpPr>
        <p:spPr/>
        <p:txBody>
          <a:bodyPr/>
          <a:lstStyle/>
          <a:p>
            <a:pPr defTabSz="464790"/>
            <a:fld id="{595BB2B3-2F20-4498-9010-0FD8EDB615D3}" type="slidenum">
              <a:rPr lang="en-US">
                <a:solidFill>
                  <a:prstClr val="black"/>
                </a:solidFill>
                <a:latin typeface="Calibri" panose="020F0502020204030204"/>
              </a:rPr>
              <a:pPr defTabSz="464790"/>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1167840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might even</a:t>
            </a:r>
            <a:r>
              <a:rPr lang="en-US" baseline="0" dirty="0" smtClean="0"/>
              <a:t> speed up. Look at the trends of patents.</a:t>
            </a:r>
            <a:endParaRPr lang="en-US" dirty="0"/>
          </a:p>
        </p:txBody>
      </p:sp>
      <p:sp>
        <p:nvSpPr>
          <p:cNvPr id="4" name="Slide Number Placeholder 3"/>
          <p:cNvSpPr>
            <a:spLocks noGrp="1"/>
          </p:cNvSpPr>
          <p:nvPr>
            <p:ph type="sldNum" sz="quarter" idx="10"/>
          </p:nvPr>
        </p:nvSpPr>
        <p:spPr/>
        <p:txBody>
          <a:bodyPr/>
          <a:lstStyle/>
          <a:p>
            <a:pPr defTabSz="464790"/>
            <a:fld id="{595BB2B3-2F20-4498-9010-0FD8EDB615D3}" type="slidenum">
              <a:rPr lang="en-US">
                <a:solidFill>
                  <a:prstClr val="black"/>
                </a:solidFill>
                <a:latin typeface="Calibri" panose="020F0502020204030204"/>
              </a:rPr>
              <a:pPr defTabSz="464790"/>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794787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1294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E715EF-2DD8-45F6-9A41-0538E4BBCC54}" type="datetime1">
              <a:rPr lang="en-US" smtClean="0"/>
              <a:t>4/26/2019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09958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090444-9A1B-4CF3-92A6-DD73DCC23113}" type="datetime1">
              <a:rPr lang="en-US" smtClean="0"/>
              <a:t>4/26/2019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1257327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376240-BE7D-4446-9B70-12E1ED3397E7}" type="datetime1">
              <a:rPr lang="en-US" smtClean="0"/>
              <a:t>4/26/2019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295863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FDED40-8967-4D9F-9DA6-9FB1BA7A1B56}" type="datetime1">
              <a:rPr lang="en-US" smtClean="0"/>
              <a:t>4/26/2019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512149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5D1691-3B87-470F-ACD8-ACA064CD94DA}" type="datetime1">
              <a:rPr lang="en-US" smtClean="0"/>
              <a:t>4/26/2019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2995121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3573B3-2AC8-481B-9671-769CC10EDDA4}" type="datetime1">
              <a:rPr lang="en-US" smtClean="0"/>
              <a:t>4/26/2019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9001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F0390B-0FEE-4D0C-A0DB-356618DC4933}" type="datetime1">
              <a:rPr lang="en-US" smtClean="0"/>
              <a:t>4/26/2019</a:t>
            </a:fld>
            <a:endParaRPr lang="en-US"/>
          </a:p>
        </p:txBody>
      </p:sp>
      <p:sp>
        <p:nvSpPr>
          <p:cNvPr id="8" name="Footer Placeholder 7"/>
          <p:cNvSpPr>
            <a:spLocks noGrp="1"/>
          </p:cNvSpPr>
          <p:nvPr>
            <p:ph type="ftr" sz="quarter" idx="11"/>
          </p:nvPr>
        </p:nvSpPr>
        <p:spPr>
          <a:xfrm>
            <a:off x="6255726" y="6359037"/>
            <a:ext cx="1034782"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78808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938039-F192-4575-ABD7-01FD77373F80}" type="datetime1">
              <a:rPr lang="en-US" smtClean="0"/>
              <a:t>4/26/2019</a:t>
            </a:fld>
            <a:endParaRPr lang="en-US"/>
          </a:p>
        </p:txBody>
      </p:sp>
      <p:sp>
        <p:nvSpPr>
          <p:cNvPr id="4" name="Footer Placeholder 3"/>
          <p:cNvSpPr>
            <a:spLocks noGrp="1"/>
          </p:cNvSpPr>
          <p:nvPr>
            <p:ph type="ftr" sz="quarter" idx="11"/>
          </p:nvPr>
        </p:nvSpPr>
        <p:spPr>
          <a:xfrm>
            <a:off x="6255726" y="6359037"/>
            <a:ext cx="1034782"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87862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805BA-C00B-42AD-B050-CF535E182CA9}" type="datetime1">
              <a:rPr lang="en-US" smtClean="0"/>
              <a:t>4/26/2019</a:t>
            </a:fld>
            <a:endParaRPr lang="en-US"/>
          </a:p>
        </p:txBody>
      </p:sp>
      <p:sp>
        <p:nvSpPr>
          <p:cNvPr id="3" name="Footer Placeholder 2"/>
          <p:cNvSpPr>
            <a:spLocks noGrp="1"/>
          </p:cNvSpPr>
          <p:nvPr>
            <p:ph type="ftr" sz="quarter" idx="11"/>
          </p:nvPr>
        </p:nvSpPr>
        <p:spPr>
          <a:xfrm>
            <a:off x="6255726" y="6359037"/>
            <a:ext cx="1034782"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639157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60C4DE-43D9-44D7-BF55-F6AEAF767567}" type="datetime1">
              <a:rPr lang="en-US" smtClean="0"/>
              <a:t>4/26/2019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4003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EF317-210E-4A7B-9DD8-E29E55224763}" type="datetime1">
              <a:rPr lang="en-US" smtClean="0"/>
              <a:t>4/26/2019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1121814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40770"/>
            <a:ext cx="8229600" cy="67686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349302" y="6356350"/>
            <a:ext cx="7473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D1C76-657E-4AC9-863E-10F1CC909953}" type="datetime1">
              <a:rPr lang="en-US" smtClean="0"/>
              <a:t>4/26/2019</a:t>
            </a:fld>
            <a:endParaRPr lang="en-US"/>
          </a:p>
        </p:txBody>
      </p:sp>
      <p:sp>
        <p:nvSpPr>
          <p:cNvPr id="6" name="Slide Number Placeholder 5"/>
          <p:cNvSpPr>
            <a:spLocks noGrp="1"/>
          </p:cNvSpPr>
          <p:nvPr>
            <p:ph type="sldNum" sz="quarter" idx="4"/>
          </p:nvPr>
        </p:nvSpPr>
        <p:spPr>
          <a:xfrm>
            <a:off x="8148904" y="6356350"/>
            <a:ext cx="53789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1FEBA-683F-B44C-A647-A4FB58DC8725}" type="slidenum">
              <a:rPr lang="en-US" smtClean="0"/>
              <a:t>‹#›</a:t>
            </a:fld>
            <a:endParaRPr lang="en-US"/>
          </a:p>
        </p:txBody>
      </p:sp>
      <p:sp>
        <p:nvSpPr>
          <p:cNvPr id="7" name="Rectangle 6"/>
          <p:cNvSpPr/>
          <p:nvPr userDrawn="1"/>
        </p:nvSpPr>
        <p:spPr>
          <a:xfrm>
            <a:off x="11759" y="-3151"/>
            <a:ext cx="9144000" cy="546759"/>
          </a:xfrm>
          <a:prstGeom prst="rect">
            <a:avLst/>
          </a:prstGeom>
          <a:solidFill>
            <a:srgbClr val="B120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bu.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7588" y="6264361"/>
            <a:ext cx="1316995" cy="551178"/>
          </a:xfrm>
          <a:prstGeom prst="rect">
            <a:avLst/>
          </a:prstGeom>
        </p:spPr>
      </p:pic>
      <p:pic>
        <p:nvPicPr>
          <p:cNvPr id="9" name="Picture 8" descr="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100" y="-5669"/>
            <a:ext cx="2210671" cy="615269"/>
          </a:xfrm>
          <a:prstGeom prst="rect">
            <a:avLst/>
          </a:prstGeom>
        </p:spPr>
      </p:pic>
      <p:sp>
        <p:nvSpPr>
          <p:cNvPr id="12" name="Rectangle 11"/>
          <p:cNvSpPr/>
          <p:nvPr userDrawn="1"/>
        </p:nvSpPr>
        <p:spPr>
          <a:xfrm>
            <a:off x="1554872" y="6352143"/>
            <a:ext cx="5276234" cy="369332"/>
          </a:xfrm>
          <a:prstGeom prst="rect">
            <a:avLst/>
          </a:prstGeom>
        </p:spPr>
        <p:txBody>
          <a:bodyPr wrap="square">
            <a:spAutoFit/>
          </a:bodyPr>
          <a:lstStyle/>
          <a:p>
            <a:r>
              <a:rPr lang="en-US" dirty="0" smtClean="0">
                <a:solidFill>
                  <a:schemeClr val="bg1">
                    <a:lumMod val="50000"/>
                  </a:schemeClr>
                </a:solidFill>
                <a:latin typeface="Bell MT"/>
                <a:cs typeface="Bell MT"/>
              </a:rPr>
              <a:t>Department of Electrical &amp; Computer Engineering </a:t>
            </a:r>
          </a:p>
        </p:txBody>
      </p:sp>
    </p:spTree>
    <p:extLst>
      <p:ext uri="{BB962C8B-B14F-4D97-AF65-F5344CB8AC3E}">
        <p14:creationId xmlns:p14="http://schemas.microsoft.com/office/powerpoint/2010/main" val="3779707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Avenir Book"/>
          <a:ea typeface="+mj-ea"/>
          <a:cs typeface="Avenir Book"/>
        </a:defRPr>
      </a:lvl1pPr>
    </p:titleStyle>
    <p:body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8.png"/><Relationship Id="rId7"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image" Target="../media/image17.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notesSlide" Target="../notesSlides/notesSlide1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slideLayout" Target="../slideLayouts/slideLayout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8"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pqc-rqc.org/" TargetMode="External"/><Relationship Id="rId3" Type="http://schemas.openxmlformats.org/officeDocument/2006/relationships/hyperlink" Target="https://ntruprime.cr.yp.to/" TargetMode="External"/><Relationship Id="rId7" Type="http://schemas.openxmlformats.org/officeDocument/2006/relationships/hyperlink" Target="https://cs.rit.edu/~ats9095/csci762/pdfs/LAC.pdf" TargetMode="External"/><Relationship Id="rId12" Type="http://schemas.openxmlformats.org/officeDocument/2006/relationships/hyperlink" Target="https://csrc.nist.gov/CSRC/media/Presentations/LAKE-and-LOCKER/images-media/Lake-and-Locker-April2018.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pqc-hqc.org/" TargetMode="External"/><Relationship Id="rId11" Type="http://schemas.openxmlformats.org/officeDocument/2006/relationships/hyperlink" Target="https://round5.org/" TargetMode="External"/><Relationship Id="rId5" Type="http://schemas.openxmlformats.org/officeDocument/2006/relationships/hyperlink" Target="https://www.onboardsecurity.com/nist-post-quantum-crypto-submission" TargetMode="External"/><Relationship Id="rId10" Type="http://schemas.openxmlformats.org/officeDocument/2006/relationships/hyperlink" Target="https://www.ledacrypt.org/LEDApkc/" TargetMode="External"/><Relationship Id="rId4" Type="http://schemas.openxmlformats.org/officeDocument/2006/relationships/hyperlink" Target="https://classic.mceliece.org/" TargetMode="External"/><Relationship Id="rId9" Type="http://schemas.openxmlformats.org/officeDocument/2006/relationships/hyperlink" Target="https://www.esat.kuleuven.be/cosic/publications/article-2877.pdf"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frodokem.org/" TargetMode="External"/><Relationship Id="rId13" Type="http://schemas.openxmlformats.org/officeDocument/2006/relationships/hyperlink" Target="https://sourceforge.net/p/threebears/code/ci/master/tree/threebears-spec.pdf" TargetMode="External"/><Relationship Id="rId3" Type="http://schemas.openxmlformats.org/officeDocument/2006/relationships/hyperlink" Target="https://newhopecrypto.org/" TargetMode="External"/><Relationship Id="rId7" Type="http://schemas.openxmlformats.org/officeDocument/2006/relationships/hyperlink" Target="https://nts-kem.io/" TargetMode="External"/><Relationship Id="rId12" Type="http://schemas.openxmlformats.org/officeDocument/2006/relationships/hyperlink" Target="https://www.esat.kuleuven.be/cosic/publications/article-2877.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onboardsecurity.com/nist-post-quantum-crypto-submission" TargetMode="External"/><Relationship Id="rId11" Type="http://schemas.openxmlformats.org/officeDocument/2006/relationships/hyperlink" Target="https://csrc.nist.gov/CSRC/media/Presentations/LAKE-and-LOCKER/images-media/Lake-and-Locker-April2018.pdf" TargetMode="External"/><Relationship Id="rId5" Type="http://schemas.openxmlformats.org/officeDocument/2006/relationships/hyperlink" Target="https://sike.org/" TargetMode="External"/><Relationship Id="rId10" Type="http://schemas.openxmlformats.org/officeDocument/2006/relationships/hyperlink" Target="https://pq-crystals.org/" TargetMode="External"/><Relationship Id="rId4" Type="http://schemas.openxmlformats.org/officeDocument/2006/relationships/hyperlink" Target="https://bikesuite.org/" TargetMode="External"/><Relationship Id="rId9" Type="http://schemas.openxmlformats.org/officeDocument/2006/relationships/hyperlink" Target="https://www.ledacrypt.org/LEDAke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sphincs.org/" TargetMode="External"/><Relationship Id="rId3" Type="http://schemas.openxmlformats.org/officeDocument/2006/relationships/hyperlink" Target="https://falcon-sign.info/" TargetMode="External"/><Relationship Id="rId7" Type="http://schemas.openxmlformats.org/officeDocument/2006/relationships/hyperlink" Target="http://mqdss.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qtesla.org/" TargetMode="External"/><Relationship Id="rId5" Type="http://schemas.openxmlformats.org/officeDocument/2006/relationships/hyperlink" Target="https://microsoft.github.io/Picnic/" TargetMode="External"/><Relationship Id="rId10" Type="http://schemas.openxmlformats.org/officeDocument/2006/relationships/hyperlink" Target="https://csrc.nist.gov/Projects/Post-Quantum-Cryptography/Round-1-Submissions" TargetMode="External"/><Relationship Id="rId4" Type="http://schemas.openxmlformats.org/officeDocument/2006/relationships/hyperlink" Target="https://www-polsys.lip6.fr/Links/NIST/GeMSS.html" TargetMode="External"/><Relationship Id="rId9" Type="http://schemas.openxmlformats.org/officeDocument/2006/relationships/hyperlink" Target="https://pq-crystals.org/"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pqc-rqc.org/" TargetMode="External"/><Relationship Id="rId13" Type="http://schemas.openxmlformats.org/officeDocument/2006/relationships/hyperlink" Target="https://newhopecrypto.org/" TargetMode="External"/><Relationship Id="rId18" Type="http://schemas.openxmlformats.org/officeDocument/2006/relationships/hyperlink" Target="https://www.ledacrypt.org/LEDAkem/" TargetMode="External"/><Relationship Id="rId3" Type="http://schemas.openxmlformats.org/officeDocument/2006/relationships/hyperlink" Target="https://ntruprime.cr.yp.to/" TargetMode="External"/><Relationship Id="rId21" Type="http://schemas.openxmlformats.org/officeDocument/2006/relationships/hyperlink" Target="https://falcon-sign.info/" TargetMode="External"/><Relationship Id="rId7" Type="http://schemas.openxmlformats.org/officeDocument/2006/relationships/hyperlink" Target="https://cs.rit.edu/~ats9095/csci762/pdfs/LAC.pdf" TargetMode="External"/><Relationship Id="rId12" Type="http://schemas.openxmlformats.org/officeDocument/2006/relationships/hyperlink" Target="https://csrc.nist.gov/CSRC/media/Presentations/LAKE-and-LOCKER/images-media/Lake-and-Locker-April2018.pdf" TargetMode="External"/><Relationship Id="rId17" Type="http://schemas.openxmlformats.org/officeDocument/2006/relationships/hyperlink" Target="https://frodokem.org/" TargetMode="External"/><Relationship Id="rId2" Type="http://schemas.openxmlformats.org/officeDocument/2006/relationships/notesSlide" Target="../notesSlides/notesSlide21.xml"/><Relationship Id="rId16" Type="http://schemas.openxmlformats.org/officeDocument/2006/relationships/hyperlink" Target="https://nts-kem.io/" TargetMode="External"/><Relationship Id="rId20" Type="http://schemas.openxmlformats.org/officeDocument/2006/relationships/hyperlink" Target="https://sourceforge.net/p/threebears/code/ci/master/tree/threebears-spec.pdf" TargetMode="External"/><Relationship Id="rId1" Type="http://schemas.openxmlformats.org/officeDocument/2006/relationships/slideLayout" Target="../slideLayouts/slideLayout2.xml"/><Relationship Id="rId6" Type="http://schemas.openxmlformats.org/officeDocument/2006/relationships/hyperlink" Target="http://pqc-hqc.org/" TargetMode="External"/><Relationship Id="rId11" Type="http://schemas.openxmlformats.org/officeDocument/2006/relationships/hyperlink" Target="https://round5.org/" TargetMode="External"/><Relationship Id="rId5" Type="http://schemas.openxmlformats.org/officeDocument/2006/relationships/hyperlink" Target="https://www.onboardsecurity.com/nist-post-quantum-crypto-submission" TargetMode="External"/><Relationship Id="rId15" Type="http://schemas.openxmlformats.org/officeDocument/2006/relationships/hyperlink" Target="https://sike.org/" TargetMode="External"/><Relationship Id="rId10" Type="http://schemas.openxmlformats.org/officeDocument/2006/relationships/hyperlink" Target="https://www.ledacrypt.org/LEDApkc/" TargetMode="External"/><Relationship Id="rId19" Type="http://schemas.openxmlformats.org/officeDocument/2006/relationships/hyperlink" Target="https://pq-crystals.org/" TargetMode="External"/><Relationship Id="rId4" Type="http://schemas.openxmlformats.org/officeDocument/2006/relationships/hyperlink" Target="https://classic.mceliece.org/" TargetMode="External"/><Relationship Id="rId9" Type="http://schemas.openxmlformats.org/officeDocument/2006/relationships/hyperlink" Target="https://www.esat.kuleuven.be/cosic/publications/article-2877.pdf" TargetMode="External"/><Relationship Id="rId14" Type="http://schemas.openxmlformats.org/officeDocument/2006/relationships/hyperlink" Target="https://bikesuite.org/" TargetMode="External"/><Relationship Id="rId22" Type="http://schemas.openxmlformats.org/officeDocument/2006/relationships/hyperlink" Target="https://qtesla.or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39.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33.jpg"/><Relationship Id="rId7"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4.jpg"/><Relationship Id="rId4" Type="http://schemas.openxmlformats.org/officeDocument/2006/relationships/image" Target="../media/image28.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pqc-rqc.org/" TargetMode="External"/><Relationship Id="rId13" Type="http://schemas.openxmlformats.org/officeDocument/2006/relationships/hyperlink" Target="https://newhopecrypto.org/" TargetMode="External"/><Relationship Id="rId18" Type="http://schemas.openxmlformats.org/officeDocument/2006/relationships/hyperlink" Target="https://www.ledacrypt.org/LEDAkem/" TargetMode="External"/><Relationship Id="rId3" Type="http://schemas.openxmlformats.org/officeDocument/2006/relationships/hyperlink" Target="https://ntruprime.cr.yp.to/" TargetMode="External"/><Relationship Id="rId21" Type="http://schemas.openxmlformats.org/officeDocument/2006/relationships/hyperlink" Target="https://falcon-sign.info/" TargetMode="External"/><Relationship Id="rId7" Type="http://schemas.openxmlformats.org/officeDocument/2006/relationships/hyperlink" Target="https://cs.rit.edu/~ats9095/csci762/pdfs/LAC.pdf" TargetMode="External"/><Relationship Id="rId12" Type="http://schemas.openxmlformats.org/officeDocument/2006/relationships/hyperlink" Target="https://csrc.nist.gov/CSRC/media/Presentations/LAKE-and-LOCKER/images-media/Lake-and-Locker-April2018.pdf" TargetMode="External"/><Relationship Id="rId17" Type="http://schemas.openxmlformats.org/officeDocument/2006/relationships/hyperlink" Target="https://frodokem.org/" TargetMode="External"/><Relationship Id="rId2" Type="http://schemas.openxmlformats.org/officeDocument/2006/relationships/notesSlide" Target="../notesSlides/notesSlide38.xml"/><Relationship Id="rId16" Type="http://schemas.openxmlformats.org/officeDocument/2006/relationships/hyperlink" Target="https://nts-kem.io/" TargetMode="External"/><Relationship Id="rId20" Type="http://schemas.openxmlformats.org/officeDocument/2006/relationships/hyperlink" Target="https://sourceforge.net/p/threebears/code/ci/master/tree/threebears-spec.pdf" TargetMode="External"/><Relationship Id="rId1" Type="http://schemas.openxmlformats.org/officeDocument/2006/relationships/slideLayout" Target="../slideLayouts/slideLayout2.xml"/><Relationship Id="rId6" Type="http://schemas.openxmlformats.org/officeDocument/2006/relationships/hyperlink" Target="http://pqc-hqc.org/" TargetMode="External"/><Relationship Id="rId11" Type="http://schemas.openxmlformats.org/officeDocument/2006/relationships/hyperlink" Target="https://round5.org/" TargetMode="External"/><Relationship Id="rId5" Type="http://schemas.openxmlformats.org/officeDocument/2006/relationships/hyperlink" Target="https://www.onboardsecurity.com/nist-post-quantum-crypto-submission" TargetMode="External"/><Relationship Id="rId15" Type="http://schemas.openxmlformats.org/officeDocument/2006/relationships/hyperlink" Target="https://sike.org/" TargetMode="External"/><Relationship Id="rId10" Type="http://schemas.openxmlformats.org/officeDocument/2006/relationships/hyperlink" Target="https://www.ledacrypt.org/LEDApkc/" TargetMode="External"/><Relationship Id="rId19" Type="http://schemas.openxmlformats.org/officeDocument/2006/relationships/hyperlink" Target="https://pq-crystals.org/" TargetMode="External"/><Relationship Id="rId4" Type="http://schemas.openxmlformats.org/officeDocument/2006/relationships/hyperlink" Target="https://classic.mceliece.org/" TargetMode="External"/><Relationship Id="rId9" Type="http://schemas.openxmlformats.org/officeDocument/2006/relationships/hyperlink" Target="https://www.esat.kuleuven.be/cosic/publications/article-2877.pdf" TargetMode="External"/><Relationship Id="rId14" Type="http://schemas.openxmlformats.org/officeDocument/2006/relationships/hyperlink" Target="https://bikesuite.org/" TargetMode="External"/><Relationship Id="rId22" Type="http://schemas.openxmlformats.org/officeDocument/2006/relationships/hyperlink" Target="https://qtesla.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317" y="1575582"/>
            <a:ext cx="8736106" cy="1607885"/>
          </a:xfrm>
        </p:spPr>
        <p:txBody>
          <a:bodyPr>
            <a:normAutofit fontScale="90000"/>
          </a:bodyPr>
          <a:lstStyle/>
          <a:p>
            <a:r>
              <a:rPr lang="en-US" dirty="0" smtClean="0"/>
              <a:t>Post-Quantum </a:t>
            </a:r>
            <a:r>
              <a:rPr lang="en-US" dirty="0"/>
              <a:t>Cryptographic</a:t>
            </a:r>
            <a:br>
              <a:rPr lang="en-US" dirty="0"/>
            </a:br>
            <a:r>
              <a:rPr lang="en-US" dirty="0"/>
              <a:t>Hardware </a:t>
            </a:r>
            <a:r>
              <a:rPr lang="en-US" dirty="0" smtClean="0"/>
              <a:t>Primitives on FPGAs</a:t>
            </a:r>
            <a:br>
              <a:rPr lang="en-US" dirty="0" smtClean="0"/>
            </a:br>
            <a:r>
              <a:rPr lang="en-US" sz="2700" i="1" dirty="0" smtClean="0">
                <a:solidFill>
                  <a:schemeClr val="tx1">
                    <a:lumMod val="50000"/>
                    <a:lumOff val="50000"/>
                  </a:schemeClr>
                </a:solidFill>
              </a:rPr>
              <a:t>- based on Ring-Learning </a:t>
            </a:r>
            <a:r>
              <a:rPr lang="en-US" sz="2700" i="1" dirty="0">
                <a:solidFill>
                  <a:schemeClr val="tx1">
                    <a:lumMod val="50000"/>
                    <a:lumOff val="50000"/>
                  </a:schemeClr>
                </a:solidFill>
              </a:rPr>
              <a:t>with Errors (R-LWE</a:t>
            </a:r>
            <a:r>
              <a:rPr lang="en-US" sz="2700" i="1" dirty="0" smtClean="0">
                <a:solidFill>
                  <a:schemeClr val="tx1">
                    <a:lumMod val="50000"/>
                    <a:lumOff val="50000"/>
                  </a:schemeClr>
                </a:solidFill>
              </a:rPr>
              <a:t>)</a:t>
            </a:r>
            <a:endParaRPr lang="en-US" sz="1800" i="1" dirty="0">
              <a:solidFill>
                <a:schemeClr val="tx1">
                  <a:lumMod val="50000"/>
                  <a:lumOff val="50000"/>
                </a:schemeClr>
              </a:solidFill>
            </a:endParaRPr>
          </a:p>
        </p:txBody>
      </p:sp>
      <p:sp>
        <p:nvSpPr>
          <p:cNvPr id="3" name="Subtitle 2"/>
          <p:cNvSpPr>
            <a:spLocks noGrp="1"/>
          </p:cNvSpPr>
          <p:nvPr>
            <p:ph type="subTitle" idx="1"/>
          </p:nvPr>
        </p:nvSpPr>
        <p:spPr/>
        <p:txBody>
          <a:bodyPr/>
          <a:lstStyle/>
          <a:p>
            <a:r>
              <a:rPr lang="en-US" dirty="0" smtClean="0"/>
              <a:t>Rashmi Agrawal</a:t>
            </a:r>
          </a:p>
          <a:p>
            <a:r>
              <a:rPr lang="en-US" dirty="0" smtClean="0"/>
              <a:t>ASCS Lab</a:t>
            </a:r>
          </a:p>
          <a:p>
            <a:endParaRPr lang="en-US" dirty="0"/>
          </a:p>
        </p:txBody>
      </p:sp>
      <p:sp>
        <p:nvSpPr>
          <p:cNvPr id="4" name="Slide Number Placeholder 3"/>
          <p:cNvSpPr>
            <a:spLocks noGrp="1"/>
          </p:cNvSpPr>
          <p:nvPr>
            <p:ph type="sldNum" sz="quarter" idx="12"/>
          </p:nvPr>
        </p:nvSpPr>
        <p:spPr/>
        <p:txBody>
          <a:bodyPr/>
          <a:lstStyle/>
          <a:p>
            <a:fld id="{9041FEBA-683F-B44C-A647-A4FB58DC8725}" type="slidenum">
              <a:rPr lang="en-US" smtClean="0"/>
              <a:t>1</a:t>
            </a:fld>
            <a:endParaRPr lang="en-US"/>
          </a:p>
        </p:txBody>
      </p:sp>
    </p:spTree>
    <p:extLst>
      <p:ext uri="{BB962C8B-B14F-4D97-AF65-F5344CB8AC3E}">
        <p14:creationId xmlns:p14="http://schemas.microsoft.com/office/powerpoint/2010/main" val="6301875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When Quantum Computers Come … </a:t>
            </a:r>
            <a:endParaRPr lang="en-US" sz="3600" dirty="0"/>
          </a:p>
        </p:txBody>
      </p:sp>
      <p:sp>
        <p:nvSpPr>
          <p:cNvPr id="17" name="Content Placeholder 2"/>
          <p:cNvSpPr>
            <a:spLocks noGrp="1"/>
          </p:cNvSpPr>
          <p:nvPr>
            <p:ph idx="1"/>
          </p:nvPr>
        </p:nvSpPr>
        <p:spPr>
          <a:xfrm>
            <a:off x="457200" y="1843834"/>
            <a:ext cx="8686801" cy="4525963"/>
          </a:xfrm>
        </p:spPr>
        <p:txBody>
          <a:bodyPr/>
          <a:lstStyle/>
          <a:p>
            <a:r>
              <a:rPr lang="en-US" dirty="0" smtClean="0"/>
              <a:t>Who is </a:t>
            </a:r>
            <a:r>
              <a:rPr lang="en-US" i="1" dirty="0" smtClean="0">
                <a:solidFill>
                  <a:srgbClr val="FF0000"/>
                </a:solidFill>
              </a:rPr>
              <a:t>NOT</a:t>
            </a:r>
            <a:r>
              <a:rPr lang="en-US" dirty="0" smtClean="0">
                <a:solidFill>
                  <a:srgbClr val="FF0000"/>
                </a:solidFill>
              </a:rPr>
              <a:t> </a:t>
            </a:r>
            <a:r>
              <a:rPr lang="en-US" dirty="0" smtClean="0"/>
              <a:t>considered as post-quantum secure?</a:t>
            </a:r>
            <a:endParaRPr lang="en-US" dirty="0"/>
          </a:p>
          <a:p>
            <a:pPr lvl="3"/>
            <a:endParaRPr lang="en-US" dirty="0"/>
          </a:p>
          <a:p>
            <a:pPr lvl="2"/>
            <a:endParaRPr lang="en-US" dirty="0" smtClean="0"/>
          </a:p>
          <a:p>
            <a:pPr marL="914400" lvl="2" indent="0">
              <a:buNone/>
            </a:pPr>
            <a:endParaRPr lang="en-US" dirty="0" smtClean="0"/>
          </a:p>
        </p:txBody>
      </p:sp>
      <p:graphicFrame>
        <p:nvGraphicFramePr>
          <p:cNvPr id="10" name="Table 9"/>
          <p:cNvGraphicFramePr>
            <a:graphicFrameLocks noGrp="1"/>
          </p:cNvGraphicFramePr>
          <p:nvPr>
            <p:extLst/>
          </p:nvPr>
        </p:nvGraphicFramePr>
        <p:xfrm>
          <a:off x="1033180" y="2490993"/>
          <a:ext cx="7653620" cy="2225040"/>
        </p:xfrm>
        <a:graphic>
          <a:graphicData uri="http://schemas.openxmlformats.org/drawingml/2006/table">
            <a:tbl>
              <a:tblPr firstRow="1" bandRow="1">
                <a:tableStyleId>{5C22544A-7EE6-4342-B048-85BDC9FD1C3A}</a:tableStyleId>
              </a:tblPr>
              <a:tblGrid>
                <a:gridCol w="4327714">
                  <a:extLst>
                    <a:ext uri="{9D8B030D-6E8A-4147-A177-3AD203B41FA5}">
                      <a16:colId xmlns:a16="http://schemas.microsoft.com/office/drawing/2014/main" val="1041780924"/>
                    </a:ext>
                  </a:extLst>
                </a:gridCol>
                <a:gridCol w="3325906">
                  <a:extLst>
                    <a:ext uri="{9D8B030D-6E8A-4147-A177-3AD203B41FA5}">
                      <a16:colId xmlns:a16="http://schemas.microsoft.com/office/drawing/2014/main" val="536942180"/>
                    </a:ext>
                  </a:extLst>
                </a:gridCol>
              </a:tblGrid>
              <a:tr h="370840">
                <a:tc>
                  <a:txBody>
                    <a:bodyPr/>
                    <a:lstStyle/>
                    <a:p>
                      <a:r>
                        <a:rPr lang="en-US" dirty="0" smtClean="0">
                          <a:latin typeface="Avenir Book" panose="02000503020000020003" pitchFamily="2" charset="0"/>
                        </a:rPr>
                        <a:t>Algorithm</a:t>
                      </a:r>
                      <a:endParaRPr lang="en-US" dirty="0">
                        <a:latin typeface="Avenir Book" panose="02000503020000020003" pitchFamily="2" charset="0"/>
                      </a:endParaRPr>
                    </a:p>
                  </a:txBody>
                  <a:tcPr anchor="ctr"/>
                </a:tc>
                <a:tc>
                  <a:txBody>
                    <a:bodyPr/>
                    <a:lstStyle/>
                    <a:p>
                      <a:r>
                        <a:rPr lang="en-US" dirty="0" smtClean="0">
                          <a:latin typeface="Avenir Book" panose="02000503020000020003" pitchFamily="2" charset="0"/>
                        </a:rPr>
                        <a:t>Secure in Post-quantum Era?</a:t>
                      </a:r>
                      <a:endParaRPr lang="en-US" dirty="0">
                        <a:latin typeface="Avenir Book" panose="02000503020000020003" pitchFamily="2" charset="0"/>
                      </a:endParaRPr>
                    </a:p>
                  </a:txBody>
                  <a:tcPr anchor="ctr"/>
                </a:tc>
                <a:extLst>
                  <a:ext uri="{0D108BD9-81ED-4DB2-BD59-A6C34878D82A}">
                    <a16:rowId xmlns:a16="http://schemas.microsoft.com/office/drawing/2014/main" val="2068008245"/>
                  </a:ext>
                </a:extLst>
              </a:tr>
              <a:tr h="370840">
                <a:tc>
                  <a:txBody>
                    <a:bodyPr/>
                    <a:lstStyle/>
                    <a:p>
                      <a:r>
                        <a:rPr lang="en-US" dirty="0" smtClean="0">
                          <a:latin typeface="Avenir Book" panose="02000503020000020003" pitchFamily="2" charset="0"/>
                        </a:rPr>
                        <a:t>RSA-1024, -2048, -4096</a:t>
                      </a:r>
                      <a:endParaRPr lang="en-US" dirty="0">
                        <a:latin typeface="Avenir Book" panose="02000503020000020003" pitchFamily="2" charset="0"/>
                      </a:endParaRPr>
                    </a:p>
                  </a:txBody>
                  <a:tcPr/>
                </a:tc>
                <a:tc>
                  <a:txBody>
                    <a:bodyPr/>
                    <a:lstStyle/>
                    <a:p>
                      <a:r>
                        <a:rPr lang="en-US" dirty="0" smtClean="0">
                          <a:solidFill>
                            <a:srgbClr val="FF0000"/>
                          </a:solidFill>
                          <a:latin typeface="Avenir Book" panose="02000503020000020003" pitchFamily="2" charset="0"/>
                        </a:rPr>
                        <a:t>No</a:t>
                      </a:r>
                      <a:endParaRPr lang="en-US" dirty="0">
                        <a:solidFill>
                          <a:srgbClr val="FF0000"/>
                        </a:solidFill>
                        <a:latin typeface="Avenir Book" panose="02000503020000020003" pitchFamily="2" charset="0"/>
                      </a:endParaRPr>
                    </a:p>
                  </a:txBody>
                  <a:tcPr/>
                </a:tc>
                <a:extLst>
                  <a:ext uri="{0D108BD9-81ED-4DB2-BD59-A6C34878D82A}">
                    <a16:rowId xmlns:a16="http://schemas.microsoft.com/office/drawing/2014/main" val="2953121597"/>
                  </a:ext>
                </a:extLst>
              </a:tr>
              <a:tr h="370840">
                <a:tc>
                  <a:txBody>
                    <a:bodyPr/>
                    <a:lstStyle/>
                    <a:p>
                      <a:r>
                        <a:rPr lang="en-US" dirty="0" smtClean="0">
                          <a:latin typeface="Avenir Book" panose="02000503020000020003" pitchFamily="2" charset="0"/>
                        </a:rPr>
                        <a:t>Elliptic</a:t>
                      </a:r>
                      <a:r>
                        <a:rPr lang="en-US" baseline="0" dirty="0" smtClean="0">
                          <a:latin typeface="Avenir Book" panose="02000503020000020003" pitchFamily="2" charset="0"/>
                        </a:rPr>
                        <a:t> Curve</a:t>
                      </a:r>
                      <a:r>
                        <a:rPr lang="en-US" dirty="0" smtClean="0">
                          <a:latin typeface="Avenir Book" panose="02000503020000020003" pitchFamily="2" charset="0"/>
                        </a:rPr>
                        <a:t> Crypto</a:t>
                      </a:r>
                      <a:r>
                        <a:rPr lang="en-US" baseline="0" dirty="0" smtClean="0">
                          <a:latin typeface="Avenir Book" panose="02000503020000020003" pitchFamily="2" charset="0"/>
                        </a:rPr>
                        <a:t> (ECC)</a:t>
                      </a:r>
                      <a:r>
                        <a:rPr lang="en-US" dirty="0" smtClean="0">
                          <a:latin typeface="Avenir Book" panose="02000503020000020003" pitchFamily="2" charset="0"/>
                        </a:rPr>
                        <a:t>-256,</a:t>
                      </a:r>
                      <a:r>
                        <a:rPr lang="en-US" baseline="0" dirty="0" smtClean="0">
                          <a:latin typeface="Avenir Book" panose="02000503020000020003" pitchFamily="2" charset="0"/>
                        </a:rPr>
                        <a:t> -521</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3567341598"/>
                  </a:ext>
                </a:extLst>
              </a:tr>
              <a:tr h="370840">
                <a:tc>
                  <a:txBody>
                    <a:bodyPr/>
                    <a:lstStyle/>
                    <a:p>
                      <a:r>
                        <a:rPr lang="en-US" dirty="0" err="1" smtClean="0">
                          <a:latin typeface="Avenir Book" panose="02000503020000020003" pitchFamily="2" charset="0"/>
                        </a:rPr>
                        <a:t>Diffie</a:t>
                      </a:r>
                      <a:r>
                        <a:rPr lang="en-US" dirty="0" smtClean="0">
                          <a:latin typeface="Avenir Book" panose="02000503020000020003" pitchFamily="2" charset="0"/>
                        </a:rPr>
                        <a:t>-Hellman</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1024725645"/>
                  </a:ext>
                </a:extLst>
              </a:tr>
              <a:tr h="370840">
                <a:tc>
                  <a:txBody>
                    <a:bodyPr/>
                    <a:lstStyle/>
                    <a:p>
                      <a:r>
                        <a:rPr lang="en-US" dirty="0" smtClean="0">
                          <a:latin typeface="Avenir Book" panose="02000503020000020003" pitchFamily="2" charset="0"/>
                        </a:rPr>
                        <a:t>ECC </a:t>
                      </a:r>
                      <a:r>
                        <a:rPr lang="en-US" dirty="0" err="1" smtClean="0">
                          <a:latin typeface="Avenir Book" panose="02000503020000020003" pitchFamily="2" charset="0"/>
                        </a:rPr>
                        <a:t>Diffie</a:t>
                      </a:r>
                      <a:r>
                        <a:rPr lang="en-US" dirty="0" smtClean="0">
                          <a:latin typeface="Avenir Book" panose="02000503020000020003" pitchFamily="2" charset="0"/>
                        </a:rPr>
                        <a:t>-Hellman</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2996701371"/>
                  </a:ext>
                </a:extLst>
              </a:tr>
              <a:tr h="370840">
                <a:tc>
                  <a:txBody>
                    <a:bodyPr/>
                    <a:lstStyle/>
                    <a:p>
                      <a:r>
                        <a:rPr lang="en-US" dirty="0" smtClean="0">
                          <a:latin typeface="Avenir Book" panose="02000503020000020003" pitchFamily="2" charset="0"/>
                        </a:rPr>
                        <a:t>AES-128, -192</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4050531330"/>
                  </a:ext>
                </a:extLst>
              </a:tr>
            </a:tbl>
          </a:graphicData>
        </a:graphic>
      </p:graphicFrame>
      <p:sp>
        <p:nvSpPr>
          <p:cNvPr id="24" name="Slide Number Placeholder 23"/>
          <p:cNvSpPr>
            <a:spLocks noGrp="1"/>
          </p:cNvSpPr>
          <p:nvPr>
            <p:ph type="sldNum" sz="quarter" idx="12"/>
          </p:nvPr>
        </p:nvSpPr>
        <p:spPr/>
        <p:txBody>
          <a:bodyPr/>
          <a:lstStyle/>
          <a:p>
            <a:fld id="{9041FEBA-683F-B44C-A647-A4FB58DC8725}" type="slidenum">
              <a:rPr lang="en-US" smtClean="0"/>
              <a:t>10</a:t>
            </a:fld>
            <a:endParaRPr lang="en-US"/>
          </a:p>
        </p:txBody>
      </p:sp>
      <p:sp>
        <p:nvSpPr>
          <p:cNvPr id="6" name="Rectangle 5"/>
          <p:cNvSpPr/>
          <p:nvPr/>
        </p:nvSpPr>
        <p:spPr>
          <a:xfrm>
            <a:off x="1568824" y="6611942"/>
            <a:ext cx="5558118" cy="276999"/>
          </a:xfrm>
          <a:prstGeom prst="rect">
            <a:avLst/>
          </a:prstGeom>
        </p:spPr>
        <p:txBody>
          <a:bodyPr wrap="square">
            <a:spAutoFit/>
          </a:bodyPr>
          <a:lstStyle/>
          <a:p>
            <a:r>
              <a:rPr lang="en-US" sz="1200" dirty="0" smtClean="0">
                <a:latin typeface="Times New Roman" panose="02020603050405020304" pitchFamily="18" charset="0"/>
                <a:cs typeface="Times New Roman" panose="02020603050405020304" pitchFamily="18" charset="0"/>
              </a:rPr>
              <a:t>[1] https://www.nist.gov/</a:t>
            </a:r>
            <a:endParaRPr lang="en-US" sz="12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8601484" y="4492824"/>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Tree>
    <p:extLst>
      <p:ext uri="{BB962C8B-B14F-4D97-AF65-F5344CB8AC3E}">
        <p14:creationId xmlns:p14="http://schemas.microsoft.com/office/powerpoint/2010/main" val="57914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4158"/>
            <a:ext cx="8229600" cy="676868"/>
          </a:xfrm>
        </p:spPr>
        <p:txBody>
          <a:bodyPr>
            <a:normAutofit/>
          </a:bodyPr>
          <a:lstStyle/>
          <a:p>
            <a:r>
              <a:rPr lang="en-US" sz="3600" dirty="0" smtClean="0"/>
              <a:t>Question </a:t>
            </a:r>
            <a:endParaRPr lang="en-US" sz="3600" dirty="0"/>
          </a:p>
        </p:txBody>
      </p:sp>
      <p:sp>
        <p:nvSpPr>
          <p:cNvPr id="3" name="Content Placeholder 2"/>
          <p:cNvSpPr>
            <a:spLocks noGrp="1"/>
          </p:cNvSpPr>
          <p:nvPr>
            <p:ph idx="1"/>
          </p:nvPr>
        </p:nvSpPr>
        <p:spPr>
          <a:xfrm>
            <a:off x="457200" y="1318816"/>
            <a:ext cx="8229600" cy="4525963"/>
          </a:xfrm>
        </p:spPr>
        <p:txBody>
          <a:bodyPr/>
          <a:lstStyle/>
          <a:p>
            <a:r>
              <a:rPr lang="en-US" dirty="0" smtClean="0"/>
              <a:t>Can we </a:t>
            </a:r>
            <a:r>
              <a:rPr lang="en-US" u="sng" dirty="0" smtClean="0"/>
              <a:t>increase the key size</a:t>
            </a:r>
            <a:r>
              <a:rPr lang="en-US" dirty="0" smtClean="0"/>
              <a:t> of some popular encryption schemes, so that they can be post-quantum secure? </a:t>
            </a:r>
          </a:p>
          <a:p>
            <a:pPr lvl="1"/>
            <a:r>
              <a:rPr lang="en-US" dirty="0" smtClean="0"/>
              <a:t>Maybe yes, maybe no.</a:t>
            </a:r>
            <a:endParaRPr lang="en-US" dirty="0"/>
          </a:p>
          <a:p>
            <a:pPr lvl="3"/>
            <a:endParaRPr lang="en-US" dirty="0"/>
          </a:p>
          <a:p>
            <a:pPr lvl="2"/>
            <a:endParaRPr lang="en-US" dirty="0" smtClean="0"/>
          </a:p>
          <a:p>
            <a:pPr marL="914400" lvl="2" indent="0">
              <a:buNone/>
            </a:pPr>
            <a:endParaRPr lang="en-US" dirty="0" smtClean="0"/>
          </a:p>
        </p:txBody>
      </p:sp>
      <p:sp>
        <p:nvSpPr>
          <p:cNvPr id="9" name="TextBox 8"/>
          <p:cNvSpPr txBox="1"/>
          <p:nvPr/>
        </p:nvSpPr>
        <p:spPr>
          <a:xfrm>
            <a:off x="1553974" y="6607538"/>
            <a:ext cx="6918882" cy="276999"/>
          </a:xfrm>
          <a:prstGeom prst="rect">
            <a:avLst/>
          </a:prstGeom>
          <a:noFill/>
        </p:spPr>
        <p:txBody>
          <a:bodyPr wrap="none" rtlCol="0">
            <a:spAutoFit/>
          </a:bodyPr>
          <a:lstStyle/>
          <a:p>
            <a:r>
              <a:rPr lang="en-US" sz="1200" dirty="0">
                <a:latin typeface="Avenir Book" panose="02000503020000020003" pitchFamily="2" charset="0"/>
              </a:rPr>
              <a:t>* </a:t>
            </a:r>
            <a:r>
              <a:rPr lang="en-US" sz="1200" dirty="0" err="1" smtClean="0">
                <a:latin typeface="Avenir Book" panose="02000503020000020003" pitchFamily="2" charset="0"/>
              </a:rPr>
              <a:t>TechBeacon</a:t>
            </a:r>
            <a:r>
              <a:rPr lang="en-US" sz="1200" dirty="0" smtClean="0">
                <a:latin typeface="Avenir Book" panose="02000503020000020003" pitchFamily="2" charset="0"/>
              </a:rPr>
              <a:t>, Waiting </a:t>
            </a:r>
            <a:r>
              <a:rPr lang="en-US" sz="1200" dirty="0">
                <a:latin typeface="Avenir Book" panose="02000503020000020003" pitchFamily="2" charset="0"/>
              </a:rPr>
              <a:t>for quantum computing: Why encryption has nothing to worry </a:t>
            </a:r>
            <a:r>
              <a:rPr lang="en-US" sz="1200" dirty="0" smtClean="0">
                <a:latin typeface="Avenir Book" panose="02000503020000020003" pitchFamily="2" charset="0"/>
              </a:rPr>
              <a:t>about, 2018</a:t>
            </a:r>
            <a:endParaRPr lang="en-US" sz="1200" dirty="0">
              <a:latin typeface="Avenir Book" panose="02000503020000020003" pitchFamily="2" charset="0"/>
            </a:endParaRPr>
          </a:p>
        </p:txBody>
      </p:sp>
      <p:sp>
        <p:nvSpPr>
          <p:cNvPr id="10" name="Rectangle 9"/>
          <p:cNvSpPr/>
          <p:nvPr/>
        </p:nvSpPr>
        <p:spPr>
          <a:xfrm>
            <a:off x="5887216" y="3746579"/>
            <a:ext cx="351378" cy="369332"/>
          </a:xfrm>
          <a:prstGeom prst="rect">
            <a:avLst/>
          </a:prstGeom>
        </p:spPr>
        <p:txBody>
          <a:bodyPr wrap="none">
            <a:spAutoFit/>
          </a:bodyPr>
          <a:lstStyle/>
          <a:p>
            <a:r>
              <a:rPr lang="en-US" dirty="0">
                <a:solidFill>
                  <a:schemeClr val="bg1"/>
                </a:solidFill>
                <a:latin typeface="Avenir Book" panose="02000503020000020003" pitchFamily="2" charset="0"/>
              </a:rPr>
              <a:t>* </a:t>
            </a:r>
            <a:endParaRPr lang="en-US"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833014214"/>
              </p:ext>
            </p:extLst>
          </p:nvPr>
        </p:nvGraphicFramePr>
        <p:xfrm>
          <a:off x="970326" y="3220709"/>
          <a:ext cx="7449188" cy="2666301"/>
        </p:xfrm>
        <a:graphic>
          <a:graphicData uri="http://schemas.openxmlformats.org/drawingml/2006/table">
            <a:tbl>
              <a:tblPr firstRow="1" firstCol="1" bandRow="1">
                <a:tableStyleId>{5C22544A-7EE6-4342-B048-85BDC9FD1C3A}</a:tableStyleId>
              </a:tblPr>
              <a:tblGrid>
                <a:gridCol w="1324335">
                  <a:extLst>
                    <a:ext uri="{9D8B030D-6E8A-4147-A177-3AD203B41FA5}">
                      <a16:colId xmlns:a16="http://schemas.microsoft.com/office/drawing/2014/main" val="1212176228"/>
                    </a:ext>
                  </a:extLst>
                </a:gridCol>
                <a:gridCol w="946066">
                  <a:extLst>
                    <a:ext uri="{9D8B030D-6E8A-4147-A177-3AD203B41FA5}">
                      <a16:colId xmlns:a16="http://schemas.microsoft.com/office/drawing/2014/main" val="3089745802"/>
                    </a:ext>
                  </a:extLst>
                </a:gridCol>
                <a:gridCol w="1040437">
                  <a:extLst>
                    <a:ext uri="{9D8B030D-6E8A-4147-A177-3AD203B41FA5}">
                      <a16:colId xmlns:a16="http://schemas.microsoft.com/office/drawing/2014/main" val="85392181"/>
                    </a:ext>
                  </a:extLst>
                </a:gridCol>
                <a:gridCol w="1040437">
                  <a:extLst>
                    <a:ext uri="{9D8B030D-6E8A-4147-A177-3AD203B41FA5}">
                      <a16:colId xmlns:a16="http://schemas.microsoft.com/office/drawing/2014/main" val="1137418059"/>
                    </a:ext>
                  </a:extLst>
                </a:gridCol>
                <a:gridCol w="1033418">
                  <a:extLst>
                    <a:ext uri="{9D8B030D-6E8A-4147-A177-3AD203B41FA5}">
                      <a16:colId xmlns:a16="http://schemas.microsoft.com/office/drawing/2014/main" val="3899812671"/>
                    </a:ext>
                  </a:extLst>
                </a:gridCol>
                <a:gridCol w="1032638">
                  <a:extLst>
                    <a:ext uri="{9D8B030D-6E8A-4147-A177-3AD203B41FA5}">
                      <a16:colId xmlns:a16="http://schemas.microsoft.com/office/drawing/2014/main" val="2381352186"/>
                    </a:ext>
                  </a:extLst>
                </a:gridCol>
                <a:gridCol w="1031857">
                  <a:extLst>
                    <a:ext uri="{9D8B030D-6E8A-4147-A177-3AD203B41FA5}">
                      <a16:colId xmlns:a16="http://schemas.microsoft.com/office/drawing/2014/main" val="1398413741"/>
                    </a:ext>
                  </a:extLst>
                </a:gridCol>
              </a:tblGrid>
              <a:tr h="414268">
                <a:tc gridSpan="7">
                  <a:txBody>
                    <a:bodyPr/>
                    <a:lstStyle/>
                    <a:p>
                      <a:pPr marL="0" marR="0" algn="ctr">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Table II. Equivalent Security Levels of AES and RSA under Attacks from Classic and Quantum </a:t>
                      </a:r>
                      <a:r>
                        <a:rPr lang="en-US" sz="1100" dirty="0" smtClean="0">
                          <a:effectLst/>
                          <a:latin typeface="Arial" panose="020B0604020202020204" pitchFamily="34" charset="0"/>
                          <a:cs typeface="Arial" panose="020B0604020202020204" pitchFamily="34" charset="0"/>
                        </a:rPr>
                        <a:t>Computers * </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13555981"/>
                  </a:ext>
                </a:extLst>
              </a:tr>
              <a:tr h="328675">
                <a:tc rowSpan="2">
                  <a:txBody>
                    <a:bodyPr/>
                    <a:lstStyle/>
                    <a:p>
                      <a:pPr marL="0" marR="0" algn="just">
                        <a:lnSpc>
                          <a:spcPct val="107000"/>
                        </a:lnSpc>
                        <a:spcBef>
                          <a:spcPts val="0"/>
                        </a:spcBef>
                        <a:spcAft>
                          <a:spcPts val="0"/>
                        </a:spcAft>
                      </a:pPr>
                      <a:r>
                        <a:rPr lang="en-US" sz="1100" dirty="0">
                          <a:solidFill>
                            <a:schemeClr val="tx1"/>
                          </a:solidFill>
                          <a:effectLst/>
                          <a:latin typeface="Arial" panose="020B0604020202020204" pitchFamily="34" charset="0"/>
                          <a:cs typeface="Arial" panose="020B0604020202020204" pitchFamily="34" charset="0"/>
                        </a:rPr>
                        <a:t>Attack Platform</a:t>
                      </a:r>
                      <a:endParaRPr lang="en-US" sz="1400" dirty="0">
                        <a:solidFill>
                          <a:schemeClr val="tx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noFill/>
                  </a:tcPr>
                </a:tc>
                <a:tc gridSpan="3">
                  <a:txBody>
                    <a:bodyPr/>
                    <a:lstStyle/>
                    <a:p>
                      <a:pPr marL="0" marR="0" algn="ctr">
                        <a:lnSpc>
                          <a:spcPct val="107000"/>
                        </a:lnSpc>
                        <a:spcBef>
                          <a:spcPts val="0"/>
                        </a:spcBef>
                        <a:spcAft>
                          <a:spcPts val="0"/>
                        </a:spcAft>
                      </a:pPr>
                      <a:r>
                        <a:rPr lang="en-US" sz="1100" dirty="0">
                          <a:solidFill>
                            <a:schemeClr val="bg1"/>
                          </a:solidFill>
                          <a:effectLst/>
                          <a:latin typeface="Arial" panose="020B0604020202020204" pitchFamily="34" charset="0"/>
                          <a:cs typeface="Arial" panose="020B0604020202020204" pitchFamily="34" charset="0"/>
                        </a:rPr>
                        <a:t>Symmetric Encryption</a:t>
                      </a:r>
                      <a:endParaRPr lang="en-US" sz="1400"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rgbClr val="B12020"/>
                    </a:solidFill>
                  </a:tcP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en-US" sz="1100" dirty="0">
                          <a:solidFill>
                            <a:schemeClr val="bg1"/>
                          </a:solidFill>
                          <a:effectLst/>
                          <a:latin typeface="Arial" panose="020B0604020202020204" pitchFamily="34" charset="0"/>
                          <a:cs typeface="Arial" panose="020B0604020202020204" pitchFamily="34" charset="0"/>
                        </a:rPr>
                        <a:t>Asymmetric (Public-key) Encryption</a:t>
                      </a:r>
                      <a:endParaRPr lang="en-US" sz="1400"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rgbClr val="B1202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78641"/>
                  </a:ext>
                </a:extLst>
              </a:tr>
              <a:tr h="437472">
                <a:tc vMerge="1">
                  <a:txBody>
                    <a:bodyPr/>
                    <a:lstStyle/>
                    <a:p>
                      <a:endParaRPr lang="en-US"/>
                    </a:p>
                  </a:txBody>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Algorithm</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Key Size</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Security Level</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Algorithm</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Key Size</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Security Level</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746855222"/>
                  </a:ext>
                </a:extLst>
              </a:tr>
              <a:tr h="328675">
                <a:tc rowSpan="2">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Classic Computers</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AES-128</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128</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128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RSA-2048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2,048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112</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524012935"/>
                  </a:ext>
                </a:extLst>
              </a:tr>
              <a:tr h="414268">
                <a:tc vMerge="1">
                  <a:txBody>
                    <a:bodyPr/>
                    <a:lstStyle/>
                    <a:p>
                      <a:endParaRPr lang="en-US"/>
                    </a:p>
                  </a:txBody>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AES-256</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256</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256</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RSA-15360</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15,360</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256</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197102"/>
                  </a:ext>
                </a:extLst>
              </a:tr>
              <a:tr h="328675">
                <a:tc rowSpan="2">
                  <a:txBody>
                    <a:bodyPr/>
                    <a:lstStyle/>
                    <a:p>
                      <a:pPr marL="0" marR="0" algn="just">
                        <a:lnSpc>
                          <a:spcPct val="107000"/>
                        </a:lnSpc>
                        <a:spcBef>
                          <a:spcPts val="0"/>
                        </a:spcBef>
                        <a:spcAft>
                          <a:spcPts val="0"/>
                        </a:spcAft>
                      </a:pPr>
                      <a:r>
                        <a:rPr lang="en-US" sz="1100" dirty="0">
                          <a:solidFill>
                            <a:srgbClr val="FFFF00"/>
                          </a:solidFill>
                          <a:effectLst/>
                          <a:latin typeface="Arial" panose="020B0604020202020204" pitchFamily="34" charset="0"/>
                          <a:cs typeface="Arial" panose="020B0604020202020204" pitchFamily="34" charset="0"/>
                        </a:rPr>
                        <a:t>Quantum Computers</a:t>
                      </a:r>
                      <a:endParaRPr lang="en-US" sz="1400" dirty="0">
                        <a:solidFill>
                          <a:srgbClr val="FFFF00"/>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AES-128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128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dirty="0">
                          <a:solidFill>
                            <a:srgbClr val="FF0000"/>
                          </a:solidFill>
                          <a:effectLst/>
                          <a:latin typeface="Arial" panose="020B0604020202020204" pitchFamily="34" charset="0"/>
                          <a:cs typeface="Arial" panose="020B0604020202020204" pitchFamily="34" charset="0"/>
                        </a:rPr>
                        <a:t>64</a:t>
                      </a:r>
                      <a:endParaRPr lang="en-US" sz="1400" dirty="0">
                        <a:solidFill>
                          <a:srgbClr val="FF0000"/>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RSA-2048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2,048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dirty="0">
                          <a:solidFill>
                            <a:srgbClr val="FF0000"/>
                          </a:solidFill>
                          <a:effectLst/>
                          <a:latin typeface="Arial" panose="020B0604020202020204" pitchFamily="34" charset="0"/>
                          <a:cs typeface="Arial" panose="020B0604020202020204" pitchFamily="34" charset="0"/>
                        </a:rPr>
                        <a:t>25</a:t>
                      </a:r>
                      <a:endParaRPr lang="en-US" sz="1400" dirty="0">
                        <a:solidFill>
                          <a:srgbClr val="FF0000"/>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72018491"/>
                  </a:ext>
                </a:extLst>
              </a:tr>
              <a:tr h="414268">
                <a:tc vMerge="1">
                  <a:txBody>
                    <a:bodyPr/>
                    <a:lstStyle/>
                    <a:p>
                      <a:endParaRPr lang="en-US"/>
                    </a:p>
                  </a:txBody>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AES-256</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256</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128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RSA-15360</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15,360</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dirty="0">
                          <a:solidFill>
                            <a:srgbClr val="FF0000"/>
                          </a:solidFill>
                          <a:effectLst/>
                          <a:latin typeface="Arial" panose="020B0604020202020204" pitchFamily="34" charset="0"/>
                          <a:cs typeface="Arial" panose="020B0604020202020204" pitchFamily="34" charset="0"/>
                        </a:rPr>
                        <a:t>31</a:t>
                      </a:r>
                      <a:endParaRPr lang="en-US" sz="1400" dirty="0">
                        <a:solidFill>
                          <a:srgbClr val="FF0000"/>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829126363"/>
                  </a:ext>
                </a:extLst>
              </a:tr>
            </a:tbl>
          </a:graphicData>
        </a:graphic>
      </p:graphicFrame>
      <p:sp>
        <p:nvSpPr>
          <p:cNvPr id="8" name="Oval 7"/>
          <p:cNvSpPr/>
          <p:nvPr/>
        </p:nvSpPr>
        <p:spPr>
          <a:xfrm>
            <a:off x="7272030" y="5163268"/>
            <a:ext cx="663388" cy="65381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ular Callout 10"/>
          <p:cNvSpPr/>
          <p:nvPr/>
        </p:nvSpPr>
        <p:spPr>
          <a:xfrm>
            <a:off x="3015518" y="5989100"/>
            <a:ext cx="1963271" cy="319461"/>
          </a:xfrm>
          <a:prstGeom prst="wedgeRectCallout">
            <a:avLst>
              <a:gd name="adj1" fmla="val 24372"/>
              <a:gd name="adj2" fmla="val -103066"/>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Grover’s algorithm</a:t>
            </a:r>
          </a:p>
        </p:txBody>
      </p:sp>
      <p:sp>
        <p:nvSpPr>
          <p:cNvPr id="13" name="Rectangular Callout 12"/>
          <p:cNvSpPr/>
          <p:nvPr/>
        </p:nvSpPr>
        <p:spPr>
          <a:xfrm>
            <a:off x="6169094" y="6002724"/>
            <a:ext cx="1963271" cy="319461"/>
          </a:xfrm>
          <a:prstGeom prst="wedgeRectCallout">
            <a:avLst>
              <a:gd name="adj1" fmla="val 24372"/>
              <a:gd name="adj2" fmla="val -103066"/>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Shor’s </a:t>
            </a:r>
            <a:r>
              <a:rPr lang="en-US" dirty="0"/>
              <a:t>algorithm</a:t>
            </a:r>
          </a:p>
        </p:txBody>
      </p:sp>
      <p:sp>
        <p:nvSpPr>
          <p:cNvPr id="14" name="Oval 13"/>
          <p:cNvSpPr/>
          <p:nvPr/>
        </p:nvSpPr>
        <p:spPr>
          <a:xfrm>
            <a:off x="4238238" y="5493759"/>
            <a:ext cx="443752" cy="337391"/>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400557" y="4661431"/>
            <a:ext cx="378198" cy="0"/>
          </a:xfrm>
          <a:prstGeom prst="line">
            <a:avLst/>
          </a:prstGeom>
          <a:ln w="34925">
            <a:solidFill>
              <a:srgbClr val="C00000"/>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92471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animBg="1"/>
      <p:bldP spid="11"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6362"/>
            <a:ext cx="8229600" cy="676868"/>
          </a:xfrm>
        </p:spPr>
        <p:txBody>
          <a:bodyPr>
            <a:normAutofit/>
          </a:bodyPr>
          <a:lstStyle/>
          <a:p>
            <a:r>
              <a:rPr lang="en-US" sz="3600" dirty="0" smtClean="0"/>
              <a:t>How Pressing is the Issue?</a:t>
            </a:r>
            <a:endParaRPr lang="en-US" sz="3600" dirty="0"/>
          </a:p>
        </p:txBody>
      </p:sp>
      <p:sp>
        <p:nvSpPr>
          <p:cNvPr id="3" name="Content Placeholder 2"/>
          <p:cNvSpPr>
            <a:spLocks noGrp="1"/>
          </p:cNvSpPr>
          <p:nvPr>
            <p:ph idx="1"/>
          </p:nvPr>
        </p:nvSpPr>
        <p:spPr>
          <a:xfrm>
            <a:off x="457200" y="1529860"/>
            <a:ext cx="8229600" cy="4525963"/>
          </a:xfrm>
        </p:spPr>
        <p:txBody>
          <a:bodyPr>
            <a:normAutofit lnSpcReduction="10000"/>
          </a:bodyPr>
          <a:lstStyle/>
          <a:p>
            <a:r>
              <a:rPr lang="en-US" dirty="0" smtClean="0"/>
              <a:t>Current Situation of Quantum Computers</a:t>
            </a:r>
            <a:endParaRPr lang="en-US" dirty="0"/>
          </a:p>
          <a:p>
            <a:pPr lvl="1"/>
            <a:r>
              <a:rPr lang="en-US" sz="1800" dirty="0" smtClean="0"/>
              <a:t>2011: 14 </a:t>
            </a:r>
            <a:r>
              <a:rPr lang="en-US" sz="1800" dirty="0"/>
              <a:t>calcium ion </a:t>
            </a:r>
            <a:r>
              <a:rPr lang="en-US" sz="1800" dirty="0" smtClean="0"/>
              <a:t>qubits</a:t>
            </a:r>
          </a:p>
          <a:p>
            <a:pPr lvl="1"/>
            <a:r>
              <a:rPr lang="en-US" sz="1800" dirty="0"/>
              <a:t>2017: IBM </a:t>
            </a:r>
            <a:r>
              <a:rPr lang="en-US" sz="1800" dirty="0" smtClean="0"/>
              <a:t>50-qubit quantum computer</a:t>
            </a:r>
          </a:p>
          <a:p>
            <a:pPr lvl="1"/>
            <a:r>
              <a:rPr lang="en-US" sz="1800" dirty="0" smtClean="0"/>
              <a:t>2018: Google 72-qubit </a:t>
            </a:r>
            <a:r>
              <a:rPr lang="en-US" sz="1800" dirty="0"/>
              <a:t>quantum </a:t>
            </a:r>
            <a:r>
              <a:rPr lang="en-US" sz="1800" dirty="0" smtClean="0"/>
              <a:t>computer</a:t>
            </a:r>
          </a:p>
          <a:p>
            <a:pPr lvl="1"/>
            <a:r>
              <a:rPr lang="en-US" altLang="zh-CN" sz="1800" dirty="0" smtClean="0"/>
              <a:t>2018: </a:t>
            </a:r>
            <a:r>
              <a:rPr lang="en-US" sz="1800" dirty="0" smtClean="0"/>
              <a:t>16 </a:t>
            </a:r>
            <a:r>
              <a:rPr lang="en-US" sz="1800" dirty="0"/>
              <a:t>superconducting </a:t>
            </a:r>
            <a:r>
              <a:rPr lang="en-US" sz="1800" dirty="0" smtClean="0"/>
              <a:t>qubits</a:t>
            </a:r>
          </a:p>
          <a:p>
            <a:pPr lvl="1"/>
            <a:r>
              <a:rPr lang="en-US" sz="1800" dirty="0" smtClean="0"/>
              <a:t>2018: 18 </a:t>
            </a:r>
            <a:r>
              <a:rPr lang="en-US" sz="1800" dirty="0"/>
              <a:t>fully entangled photon </a:t>
            </a:r>
            <a:r>
              <a:rPr lang="en-US" sz="1800" dirty="0" smtClean="0"/>
              <a:t>qubits</a:t>
            </a:r>
          </a:p>
          <a:p>
            <a:pPr lvl="1"/>
            <a:r>
              <a:rPr lang="en-US" sz="1800" dirty="0" smtClean="0">
                <a:solidFill>
                  <a:srgbClr val="0070C0"/>
                </a:solidFill>
              </a:rPr>
              <a:t>2019: IBM Q-system 20-qubit commercialized</a:t>
            </a:r>
          </a:p>
          <a:p>
            <a:pPr marL="457200" lvl="1" indent="0">
              <a:buNone/>
            </a:pPr>
            <a:endParaRPr lang="en-US" sz="1800" dirty="0" smtClean="0"/>
          </a:p>
          <a:p>
            <a:r>
              <a:rPr lang="en-US" dirty="0" smtClean="0"/>
              <a:t>Major Things that Need to Be </a:t>
            </a:r>
            <a:r>
              <a:rPr lang="en-US" dirty="0"/>
              <a:t>D</a:t>
            </a:r>
            <a:r>
              <a:rPr lang="en-US" dirty="0" smtClean="0"/>
              <a:t>one</a:t>
            </a:r>
          </a:p>
          <a:p>
            <a:pPr lvl="1"/>
            <a:r>
              <a:rPr lang="en-US" sz="1800" dirty="0" smtClean="0"/>
              <a:t>Increasing the size </a:t>
            </a:r>
            <a:r>
              <a:rPr lang="en-US" sz="1800" dirty="0" smtClean="0">
                <a:solidFill>
                  <a:schemeClr val="tx1">
                    <a:lumMod val="65000"/>
                    <a:lumOff val="35000"/>
                  </a:schemeClr>
                </a:solidFill>
              </a:rPr>
              <a:t>(# of qubits)</a:t>
            </a:r>
          </a:p>
          <a:p>
            <a:pPr lvl="1"/>
            <a:r>
              <a:rPr lang="en-US" sz="1800" dirty="0" smtClean="0"/>
              <a:t>Error correction </a:t>
            </a:r>
            <a:r>
              <a:rPr lang="en-US" sz="1800" dirty="0" smtClean="0">
                <a:solidFill>
                  <a:schemeClr val="tx1">
                    <a:lumMod val="65000"/>
                    <a:lumOff val="35000"/>
                  </a:schemeClr>
                </a:solidFill>
              </a:rPr>
              <a:t>(need even more # of qubits)</a:t>
            </a:r>
          </a:p>
          <a:p>
            <a:pPr lvl="1"/>
            <a:r>
              <a:rPr lang="en-US" sz="1800" dirty="0" smtClean="0"/>
              <a:t>Computation verification </a:t>
            </a:r>
            <a:r>
              <a:rPr lang="en-US" sz="1800" dirty="0" smtClean="0">
                <a:solidFill>
                  <a:schemeClr val="tx1">
                    <a:lumMod val="65000"/>
                    <a:lumOff val="35000"/>
                  </a:schemeClr>
                </a:solidFill>
              </a:rPr>
              <a:t>(of its correctness)</a:t>
            </a:r>
            <a:endParaRPr lang="en-US" sz="1800" dirty="0" smtClean="0"/>
          </a:p>
          <a:p>
            <a:pPr lvl="1">
              <a:buFont typeface="Wingdings" panose="05000000000000000000" pitchFamily="2" charset="2"/>
              <a:buChar char="Ø"/>
            </a:pPr>
            <a:r>
              <a:rPr lang="en-US" sz="1800" dirty="0" smtClean="0">
                <a:solidFill>
                  <a:srgbClr val="0070C0"/>
                </a:solidFill>
              </a:rPr>
              <a:t>Quantum Supremacy: 49 </a:t>
            </a:r>
            <a:r>
              <a:rPr lang="en-US" sz="1800" dirty="0">
                <a:solidFill>
                  <a:srgbClr val="0070C0"/>
                </a:solidFill>
              </a:rPr>
              <a:t>qubits, </a:t>
            </a:r>
            <a:r>
              <a:rPr lang="en-US" sz="1800" dirty="0" smtClean="0">
                <a:solidFill>
                  <a:srgbClr val="0070C0"/>
                </a:solidFill>
              </a:rPr>
              <a:t>and </a:t>
            </a:r>
            <a:r>
              <a:rPr lang="en-US" sz="1800" dirty="0">
                <a:solidFill>
                  <a:srgbClr val="0070C0"/>
                </a:solidFill>
              </a:rPr>
              <a:t>a two-qubit error below 0.5</a:t>
            </a:r>
            <a:r>
              <a:rPr lang="en-US" sz="1800" dirty="0" smtClean="0">
                <a:solidFill>
                  <a:srgbClr val="0070C0"/>
                </a:solidFill>
              </a:rPr>
              <a:t>% *</a:t>
            </a:r>
          </a:p>
          <a:p>
            <a:pPr lvl="1"/>
            <a:endParaRPr lang="en-US" sz="1800" dirty="0" smtClean="0"/>
          </a:p>
          <a:p>
            <a:pPr marL="914400" lvl="2" indent="0">
              <a:buNone/>
            </a:pPr>
            <a:endParaRPr lang="en-US" dirty="0" smtClean="0"/>
          </a:p>
        </p:txBody>
      </p:sp>
      <p:sp>
        <p:nvSpPr>
          <p:cNvPr id="4" name="TextBox 3"/>
          <p:cNvSpPr txBox="1"/>
          <p:nvPr/>
        </p:nvSpPr>
        <p:spPr>
          <a:xfrm>
            <a:off x="1550894" y="6607896"/>
            <a:ext cx="6630341" cy="276999"/>
          </a:xfrm>
          <a:prstGeom prst="rect">
            <a:avLst/>
          </a:prstGeom>
          <a:noFill/>
        </p:spPr>
        <p:txBody>
          <a:bodyPr wrap="none" rtlCol="0">
            <a:spAutoFit/>
          </a:bodyPr>
          <a:lstStyle/>
          <a:p>
            <a:r>
              <a:rPr lang="en-US" sz="1200" dirty="0">
                <a:latin typeface="Avenir Book" panose="02000503020000020003" pitchFamily="2" charset="0"/>
              </a:rPr>
              <a:t>* </a:t>
            </a:r>
            <a:r>
              <a:rPr lang="en-US" sz="1200" dirty="0" smtClean="0">
                <a:latin typeface="Avenir Book" panose="02000503020000020003" pitchFamily="2" charset="0"/>
              </a:rPr>
              <a:t>Google Quantum AI Lab: A </a:t>
            </a:r>
            <a:r>
              <a:rPr lang="en-US" sz="1200" dirty="0">
                <a:latin typeface="Avenir Book" panose="02000503020000020003" pitchFamily="2" charset="0"/>
              </a:rPr>
              <a:t>Preview of Bristlecone, Google’s New Quantum </a:t>
            </a:r>
            <a:r>
              <a:rPr lang="en-US" sz="1200" dirty="0" smtClean="0">
                <a:latin typeface="Avenir Book" panose="02000503020000020003" pitchFamily="2" charset="0"/>
              </a:rPr>
              <a:t>Processor, 2018</a:t>
            </a:r>
            <a:endParaRPr lang="en-US" sz="1200" dirty="0">
              <a:latin typeface="Avenir Book" panose="02000503020000020003" pitchFamily="2" charset="0"/>
            </a:endParaRPr>
          </a:p>
        </p:txBody>
      </p:sp>
      <p:sp>
        <p:nvSpPr>
          <p:cNvPr id="5" name="Slide Number Placeholder 4"/>
          <p:cNvSpPr>
            <a:spLocks noGrp="1"/>
          </p:cNvSpPr>
          <p:nvPr>
            <p:ph type="sldNum" sz="quarter" idx="12"/>
          </p:nvPr>
        </p:nvSpPr>
        <p:spPr/>
        <p:txBody>
          <a:bodyPr/>
          <a:lstStyle/>
          <a:p>
            <a:fld id="{9041FEBA-683F-B44C-A647-A4FB58DC8725}" type="slidenum">
              <a:rPr lang="en-US" smtClean="0"/>
              <a:t>12</a:t>
            </a:fld>
            <a:endParaRPr lang="en-US"/>
          </a:p>
        </p:txBody>
      </p:sp>
      <p:pic>
        <p:nvPicPr>
          <p:cNvPr id="6" name="Picture 2" descr="IBM Q System One"/>
          <p:cNvPicPr>
            <a:picLocks noChangeAspect="1" noChangeArrowheads="1"/>
          </p:cNvPicPr>
          <p:nvPr/>
        </p:nvPicPr>
        <p:blipFill rotWithShape="1">
          <a:blip r:embed="rId3">
            <a:extLst>
              <a:ext uri="{28A0092B-C50C-407E-A947-70E740481C1C}">
                <a14:useLocalDpi xmlns:a14="http://schemas.microsoft.com/office/drawing/2010/main" val="0"/>
              </a:ext>
            </a:extLst>
          </a:blip>
          <a:srcRect l="19939" r="18563"/>
          <a:stretch/>
        </p:blipFill>
        <p:spPr bwMode="auto">
          <a:xfrm>
            <a:off x="6672427" y="2025746"/>
            <a:ext cx="2014373" cy="220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349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7534"/>
            <a:ext cx="8428892" cy="676868"/>
          </a:xfrm>
        </p:spPr>
        <p:txBody>
          <a:bodyPr>
            <a:normAutofit/>
          </a:bodyPr>
          <a:lstStyle/>
          <a:p>
            <a:r>
              <a:rPr lang="en-US" sz="3200" dirty="0" smtClean="0"/>
              <a:t>How Far Is It From Us?</a:t>
            </a:r>
            <a:endParaRPr lang="en-US" sz="3200" dirty="0"/>
          </a:p>
        </p:txBody>
      </p:sp>
      <p:sp>
        <p:nvSpPr>
          <p:cNvPr id="17" name="Content Placeholder 2"/>
          <p:cNvSpPr>
            <a:spLocks noGrp="1"/>
          </p:cNvSpPr>
          <p:nvPr>
            <p:ph idx="1"/>
          </p:nvPr>
        </p:nvSpPr>
        <p:spPr>
          <a:xfrm>
            <a:off x="484827" y="1918447"/>
            <a:ext cx="8264725" cy="4084759"/>
          </a:xfrm>
        </p:spPr>
        <p:txBody>
          <a:bodyPr/>
          <a:lstStyle/>
          <a:p>
            <a:r>
              <a:rPr lang="en-US" sz="2400" b="1" dirty="0" smtClean="0"/>
              <a:t>The Projected Timeline of General Quantum Computers</a:t>
            </a:r>
            <a:endParaRPr lang="en-US" dirty="0"/>
          </a:p>
          <a:p>
            <a:pPr lvl="2"/>
            <a:endParaRPr lang="en-US" dirty="0" smtClean="0"/>
          </a:p>
          <a:p>
            <a:pPr marL="914400" lvl="2" indent="0">
              <a:buNone/>
            </a:pPr>
            <a:endParaRPr lang="en-US" dirty="0" smtClean="0"/>
          </a:p>
        </p:txBody>
      </p:sp>
      <p:sp>
        <p:nvSpPr>
          <p:cNvPr id="24" name="Slide Number Placeholder 2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41FEBA-683F-B44C-A647-A4FB58DC872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extBox 10"/>
          <p:cNvSpPr txBox="1"/>
          <p:nvPr/>
        </p:nvSpPr>
        <p:spPr>
          <a:xfrm>
            <a:off x="1979834" y="4811931"/>
            <a:ext cx="758687"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(1 ~ 5 </a:t>
            </a:r>
            <a:r>
              <a:rPr kumimoji="0" lang="en-US" sz="1050" b="1" i="0" u="none" strike="noStrike" kern="1200" cap="none" spc="0" normalizeH="0" baseline="0" noProof="0" dirty="0" err="1"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yr</a:t>
            </a: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a:t>
            </a:r>
            <a:endParaRPr kumimoji="0" lang="en-US" sz="1050" b="1" i="0" u="none" strike="noStrike" kern="1200" cap="none" spc="0" normalizeH="0" baseline="0" noProof="0" dirty="0">
              <a:ln>
                <a:noFill/>
              </a:ln>
              <a:solidFill>
                <a:srgbClr val="4F81BD">
                  <a:lumMod val="75000"/>
                </a:srgbClr>
              </a:solidFill>
              <a:effectLst/>
              <a:uLnTx/>
              <a:uFillTx/>
              <a:latin typeface="Arial" panose="020B0604020202020204" pitchFamily="34" charset="0"/>
              <a:ea typeface="+mn-ea"/>
              <a:cs typeface="Arial" panose="020B0604020202020204" pitchFamily="34" charset="0"/>
            </a:endParaRPr>
          </a:p>
        </p:txBody>
      </p:sp>
      <p:sp>
        <p:nvSpPr>
          <p:cNvPr id="14" name="TextBox 13"/>
          <p:cNvSpPr txBox="1"/>
          <p:nvPr/>
        </p:nvSpPr>
        <p:spPr>
          <a:xfrm>
            <a:off x="4638450" y="5428090"/>
            <a:ext cx="33534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3" name="Group 2"/>
          <p:cNvGrpSpPr/>
          <p:nvPr/>
        </p:nvGrpSpPr>
        <p:grpSpPr>
          <a:xfrm>
            <a:off x="1872391" y="2679288"/>
            <a:ext cx="4797468" cy="2995022"/>
            <a:chOff x="176330" y="2679288"/>
            <a:chExt cx="4797468" cy="2995022"/>
          </a:xfrm>
        </p:grpSpPr>
        <p:pic>
          <p:nvPicPr>
            <p:cNvPr id="10" name="Picture 9"/>
            <p:cNvPicPr>
              <a:picLocks noChangeAspect="1"/>
            </p:cNvPicPr>
            <p:nvPr/>
          </p:nvPicPr>
          <p:blipFill rotWithShape="1">
            <a:blip r:embed="rId3"/>
            <a:srcRect l="43464" t="24360"/>
            <a:stretch/>
          </p:blipFill>
          <p:spPr>
            <a:xfrm>
              <a:off x="991760" y="2679288"/>
              <a:ext cx="3982038" cy="2995022"/>
            </a:xfrm>
            <a:prstGeom prst="rect">
              <a:avLst/>
            </a:prstGeom>
          </p:spPr>
        </p:pic>
        <p:sp>
          <p:nvSpPr>
            <p:cNvPr id="12" name="TextBox 11"/>
            <p:cNvSpPr txBox="1"/>
            <p:nvPr/>
          </p:nvSpPr>
          <p:spPr>
            <a:xfrm rot="19160892">
              <a:off x="2410389" y="3477207"/>
              <a:ext cx="173989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00B050"/>
                  </a:solidFill>
                  <a:effectLst/>
                  <a:uLnTx/>
                  <a:uFillTx/>
                  <a:latin typeface="Arial" panose="020B0604020202020204" pitchFamily="34" charset="0"/>
                  <a:ea typeface="+mn-ea"/>
                  <a:cs typeface="Arial" panose="020B0604020202020204" pitchFamily="34" charset="0"/>
                </a:rPr>
                <a:t>Early 2015 Projection</a:t>
              </a:r>
              <a:endParaRPr kumimoji="0" lang="en-US" sz="10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endParaRPr>
            </a:p>
          </p:txBody>
        </p:sp>
        <p:sp>
          <p:nvSpPr>
            <p:cNvPr id="15" name="TextBox 14"/>
            <p:cNvSpPr txBox="1"/>
            <p:nvPr/>
          </p:nvSpPr>
          <p:spPr>
            <a:xfrm rot="17586942">
              <a:off x="929822" y="3626413"/>
              <a:ext cx="173989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anose="020B0604020202020204" pitchFamily="34" charset="0"/>
                </a:rPr>
                <a:t>Late 2015 Projection</a:t>
              </a:r>
              <a:endParaRPr kumimoji="0" lang="en-US" sz="10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16" name="TextBox 15"/>
            <p:cNvSpPr txBox="1"/>
            <p:nvPr/>
          </p:nvSpPr>
          <p:spPr>
            <a:xfrm>
              <a:off x="176330" y="4503845"/>
              <a:ext cx="1057854"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Threat Window</a:t>
              </a:r>
              <a:endParaRPr kumimoji="0" lang="en-US" sz="1000" b="1" i="0" u="none" strike="noStrike" kern="1200" cap="none" spc="0" normalizeH="0" baseline="0" noProof="0" dirty="0">
                <a:ln>
                  <a:noFill/>
                </a:ln>
                <a:solidFill>
                  <a:srgbClr val="4F81BD">
                    <a:lumMod val="75000"/>
                  </a:srgbClr>
                </a:solidFill>
                <a:effectLst/>
                <a:uLnTx/>
                <a:uFillTx/>
                <a:latin typeface="Arial" panose="020B0604020202020204" pitchFamily="34" charset="0"/>
                <a:ea typeface="+mn-ea"/>
                <a:cs typeface="Arial" panose="020B0604020202020204" pitchFamily="34" charset="0"/>
              </a:endParaRPr>
            </a:p>
          </p:txBody>
        </p:sp>
      </p:grpSp>
      <p:sp>
        <p:nvSpPr>
          <p:cNvPr id="19" name="Rectangle 18"/>
          <p:cNvSpPr/>
          <p:nvPr/>
        </p:nvSpPr>
        <p:spPr>
          <a:xfrm>
            <a:off x="1565605" y="6614874"/>
            <a:ext cx="6816386" cy="21544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Lee Wilson, The Rise of Quantum Computers – The Current State of Cryptographic Affairs, 2016</a:t>
            </a:r>
          </a:p>
        </p:txBody>
      </p:sp>
    </p:spTree>
    <p:extLst>
      <p:ext uri="{BB962C8B-B14F-4D97-AF65-F5344CB8AC3E}">
        <p14:creationId xmlns:p14="http://schemas.microsoft.com/office/powerpoint/2010/main" val="17107561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9949"/>
            <a:ext cx="8428892" cy="676868"/>
          </a:xfrm>
        </p:spPr>
        <p:txBody>
          <a:bodyPr>
            <a:normAutofit fontScale="90000"/>
          </a:bodyPr>
          <a:lstStyle/>
          <a:p>
            <a:r>
              <a:rPr lang="en-US" sz="3200" dirty="0" smtClean="0"/>
              <a:t>Applying Moore’s Law to Quantum Computers</a:t>
            </a:r>
            <a:endParaRPr lang="en-US" sz="3200" dirty="0"/>
          </a:p>
        </p:txBody>
      </p:sp>
      <p:sp>
        <p:nvSpPr>
          <p:cNvPr id="24" name="Slide Number Placeholder 2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41FEBA-683F-B44C-A647-A4FB58DC872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extBox 10"/>
          <p:cNvSpPr txBox="1"/>
          <p:nvPr/>
        </p:nvSpPr>
        <p:spPr>
          <a:xfrm>
            <a:off x="1979834" y="4811931"/>
            <a:ext cx="758687"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(1 ~ 5 </a:t>
            </a:r>
            <a:r>
              <a:rPr kumimoji="0" lang="en-US" sz="1050" b="1" i="0" u="none" strike="noStrike" kern="1200" cap="none" spc="0" normalizeH="0" baseline="0" noProof="0" dirty="0" err="1"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yr</a:t>
            </a: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a:t>
            </a:r>
            <a:endParaRPr kumimoji="0" lang="en-US" sz="1050" b="1" i="0" u="none" strike="noStrike" kern="1200" cap="none" spc="0" normalizeH="0" baseline="0" noProof="0" dirty="0">
              <a:ln>
                <a:noFill/>
              </a:ln>
              <a:solidFill>
                <a:srgbClr val="4F81BD">
                  <a:lumMod val="75000"/>
                </a:srgbClr>
              </a:solidFill>
              <a:effectLst/>
              <a:uLnTx/>
              <a:uFillTx/>
              <a:latin typeface="Arial" panose="020B0604020202020204" pitchFamily="34" charset="0"/>
              <a:ea typeface="+mn-ea"/>
              <a:cs typeface="Arial" panose="020B0604020202020204" pitchFamily="34" charset="0"/>
            </a:endParaRPr>
          </a:p>
        </p:txBody>
      </p:sp>
      <p:sp>
        <p:nvSpPr>
          <p:cNvPr id="14" name="TextBox 13"/>
          <p:cNvSpPr txBox="1"/>
          <p:nvPr/>
        </p:nvSpPr>
        <p:spPr>
          <a:xfrm>
            <a:off x="4638450" y="5428090"/>
            <a:ext cx="33534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18"/>
          <p:cNvSpPr/>
          <p:nvPr/>
        </p:nvSpPr>
        <p:spPr>
          <a:xfrm>
            <a:off x="1565605" y="6614874"/>
            <a:ext cx="6816386" cy="215444"/>
          </a:xfrm>
          <a:prstGeom prst="rect">
            <a:avLst/>
          </a:prstGeom>
        </p:spPr>
        <p:txBody>
          <a:bodyPr wrap="square">
            <a:spAutoFit/>
          </a:bodyPr>
          <a:lstStyle/>
          <a:p>
            <a:pPr lvl="0"/>
            <a:r>
              <a:rPr kumimoji="0" lang="en-US" sz="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lang="en-US" sz="800" dirty="0">
                <a:solidFill>
                  <a:prstClr val="black"/>
                </a:solidFill>
                <a:latin typeface="Times New Roman" panose="02020603050405020304" pitchFamily="18" charset="0"/>
                <a:cs typeface="Times New Roman" panose="02020603050405020304" pitchFamily="18" charset="0"/>
              </a:rPr>
              <a:t> https://quantumcomputingreport.com/our-take/applying-moores-law-to-quantum-qubits/</a:t>
            </a: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32" y="1259436"/>
            <a:ext cx="6959272" cy="5049604"/>
          </a:xfrm>
          <a:prstGeom prst="rect">
            <a:avLst/>
          </a:prstGeom>
        </p:spPr>
      </p:pic>
      <p:cxnSp>
        <p:nvCxnSpPr>
          <p:cNvPr id="7" name="Straight Connector 6"/>
          <p:cNvCxnSpPr/>
          <p:nvPr/>
        </p:nvCxnSpPr>
        <p:spPr>
          <a:xfrm>
            <a:off x="4255477" y="3253154"/>
            <a:ext cx="0" cy="2421157"/>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304692" y="3253154"/>
            <a:ext cx="0" cy="2421157"/>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0" name="Oval Callout 19"/>
          <p:cNvSpPr/>
          <p:nvPr/>
        </p:nvSpPr>
        <p:spPr>
          <a:xfrm>
            <a:off x="5569240" y="5842982"/>
            <a:ext cx="1037490" cy="430336"/>
          </a:xfrm>
          <a:prstGeom prst="wedgeEllipseCallout">
            <a:avLst>
              <a:gd name="adj1" fmla="val -73375"/>
              <a:gd name="adj2" fmla="val -80519"/>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731780" y="5857423"/>
            <a:ext cx="813043" cy="430887"/>
          </a:xfrm>
          <a:prstGeom prst="rect">
            <a:avLst/>
          </a:prstGeom>
          <a:noFill/>
        </p:spPr>
        <p:txBody>
          <a:bodyPr wrap="none" rtlCol="0">
            <a:spAutoFit/>
          </a:bodyPr>
          <a:lstStyle/>
          <a:p>
            <a:r>
              <a:rPr lang="en-US" sz="2200" dirty="0" smtClean="0">
                <a:latin typeface="Avenir Book" panose="02000503020000020003"/>
              </a:rPr>
              <a:t>2028</a:t>
            </a:r>
            <a:endParaRPr lang="en-US" sz="2200" dirty="0">
              <a:latin typeface="Avenir Book" panose="02000503020000020003"/>
            </a:endParaRPr>
          </a:p>
        </p:txBody>
      </p:sp>
      <p:sp>
        <p:nvSpPr>
          <p:cNvPr id="22" name="Oval Callout 21"/>
          <p:cNvSpPr/>
          <p:nvPr/>
        </p:nvSpPr>
        <p:spPr>
          <a:xfrm>
            <a:off x="2738521" y="5822813"/>
            <a:ext cx="1037490" cy="430336"/>
          </a:xfrm>
          <a:prstGeom prst="wedgeEllipseCallout">
            <a:avLst>
              <a:gd name="adj1" fmla="val 87642"/>
              <a:gd name="adj2" fmla="val -68260"/>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901061" y="5837254"/>
            <a:ext cx="813043" cy="430887"/>
          </a:xfrm>
          <a:prstGeom prst="rect">
            <a:avLst/>
          </a:prstGeom>
          <a:noFill/>
        </p:spPr>
        <p:txBody>
          <a:bodyPr wrap="none" rtlCol="0">
            <a:spAutoFit/>
          </a:bodyPr>
          <a:lstStyle/>
          <a:p>
            <a:r>
              <a:rPr lang="en-US" sz="2200" dirty="0" smtClean="0">
                <a:latin typeface="Avenir Book" panose="02000503020000020003"/>
              </a:rPr>
              <a:t>2023</a:t>
            </a:r>
            <a:endParaRPr lang="en-US" sz="2200" dirty="0">
              <a:latin typeface="Avenir Book" panose="02000503020000020003"/>
            </a:endParaRPr>
          </a:p>
        </p:txBody>
      </p:sp>
    </p:spTree>
    <p:extLst>
      <p:ext uri="{BB962C8B-B14F-4D97-AF65-F5344CB8AC3E}">
        <p14:creationId xmlns:p14="http://schemas.microsoft.com/office/powerpoint/2010/main" val="22281100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7534"/>
            <a:ext cx="8428892" cy="676868"/>
          </a:xfrm>
        </p:spPr>
        <p:txBody>
          <a:bodyPr>
            <a:normAutofit/>
          </a:bodyPr>
          <a:lstStyle/>
          <a:p>
            <a:r>
              <a:rPr lang="en-US" sz="3200" dirty="0" smtClean="0"/>
              <a:t>Quantum Computing Patents by Year</a:t>
            </a:r>
            <a:endParaRPr lang="en-US" sz="3200" dirty="0"/>
          </a:p>
        </p:txBody>
      </p:sp>
      <p:sp>
        <p:nvSpPr>
          <p:cNvPr id="24" name="Slide Number Placeholder 2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41FEBA-683F-B44C-A647-A4FB58DC872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4" name="TextBox 13"/>
          <p:cNvSpPr txBox="1"/>
          <p:nvPr/>
        </p:nvSpPr>
        <p:spPr>
          <a:xfrm>
            <a:off x="4638450" y="5428090"/>
            <a:ext cx="33534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18"/>
          <p:cNvSpPr/>
          <p:nvPr/>
        </p:nvSpPr>
        <p:spPr>
          <a:xfrm>
            <a:off x="1565605" y="6614874"/>
            <a:ext cx="6816386" cy="215444"/>
          </a:xfrm>
          <a:prstGeom prst="rect">
            <a:avLst/>
          </a:prstGeom>
        </p:spPr>
        <p:txBody>
          <a:bodyPr wrap="square">
            <a:spAutoFit/>
          </a:bodyPr>
          <a:lstStyle/>
          <a:p>
            <a:pPr lvl="0"/>
            <a:r>
              <a:rPr kumimoji="0" lang="en-US" sz="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US" sz="800" dirty="0">
                <a:solidFill>
                  <a:prstClr val="black"/>
                </a:solidFill>
                <a:latin typeface="Times New Roman" panose="02020603050405020304" pitchFamily="18" charset="0"/>
                <a:cs typeface="Times New Roman" panose="02020603050405020304" pitchFamily="18" charset="0"/>
              </a:rPr>
              <a:t>http://www.ipwatchdog.com/2017/12/04/u-s-leads-world-quantum-computing-patent-ibm/id=90304/</a:t>
            </a: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540" t="8517" b="11325"/>
          <a:stretch/>
        </p:blipFill>
        <p:spPr>
          <a:xfrm>
            <a:off x="1389188" y="1474992"/>
            <a:ext cx="6664566" cy="4292767"/>
          </a:xfrm>
          <a:prstGeom prst="rect">
            <a:avLst/>
          </a:prstGeom>
        </p:spPr>
      </p:pic>
    </p:spTree>
    <p:extLst>
      <p:ext uri="{BB962C8B-B14F-4D97-AF65-F5344CB8AC3E}">
        <p14:creationId xmlns:p14="http://schemas.microsoft.com/office/powerpoint/2010/main" val="29766670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831"/>
            <a:ext cx="8229600" cy="1580401"/>
          </a:xfrm>
        </p:spPr>
        <p:txBody>
          <a:bodyPr>
            <a:normAutofit/>
          </a:bodyPr>
          <a:lstStyle/>
          <a:p>
            <a:r>
              <a:rPr lang="en-US" sz="2400" dirty="0" smtClean="0"/>
              <a:t>Quantum Computer-based Cryptography</a:t>
            </a:r>
            <a:br>
              <a:rPr lang="en-US" sz="2400" dirty="0" smtClean="0"/>
            </a:br>
            <a:r>
              <a:rPr lang="en-US" sz="2400" dirty="0" smtClean="0"/>
              <a:t>vs </a:t>
            </a:r>
            <a:br>
              <a:rPr lang="en-US" sz="2400" dirty="0" smtClean="0"/>
            </a:br>
            <a:r>
              <a:rPr lang="en-US" sz="2400" dirty="0" smtClean="0"/>
              <a:t>General Computer-based Quantum-proof Cryptography</a:t>
            </a:r>
            <a:endParaRPr lang="en-US" sz="2400" dirty="0"/>
          </a:p>
        </p:txBody>
      </p:sp>
      <p:sp>
        <p:nvSpPr>
          <p:cNvPr id="4" name="Slide Number Placeholder 3"/>
          <p:cNvSpPr>
            <a:spLocks noGrp="1"/>
          </p:cNvSpPr>
          <p:nvPr>
            <p:ph type="sldNum" sz="quarter" idx="12"/>
          </p:nvPr>
        </p:nvSpPr>
        <p:spPr/>
        <p:txBody>
          <a:bodyPr/>
          <a:lstStyle/>
          <a:p>
            <a:fld id="{9041FEBA-683F-B44C-A647-A4FB58DC8725}" type="slidenum">
              <a:rPr lang="en-US" smtClean="0"/>
              <a:t>16</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4426" y="1902336"/>
            <a:ext cx="3273379" cy="4446855"/>
          </a:xfrm>
        </p:spPr>
      </p:pic>
    </p:spTree>
    <p:extLst>
      <p:ext uri="{BB962C8B-B14F-4D97-AF65-F5344CB8AC3E}">
        <p14:creationId xmlns:p14="http://schemas.microsoft.com/office/powerpoint/2010/main" val="19129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831"/>
            <a:ext cx="8229600" cy="1580401"/>
          </a:xfrm>
        </p:spPr>
        <p:txBody>
          <a:bodyPr>
            <a:normAutofit/>
          </a:bodyPr>
          <a:lstStyle/>
          <a:p>
            <a:r>
              <a:rPr lang="en-US" sz="2400" dirty="0" smtClean="0"/>
              <a:t>Quantum Computer-based Cryptography</a:t>
            </a:r>
            <a:br>
              <a:rPr lang="en-US" sz="2400" dirty="0" smtClean="0"/>
            </a:br>
            <a:r>
              <a:rPr lang="en-US" sz="2400" dirty="0" smtClean="0"/>
              <a:t>vs </a:t>
            </a:r>
            <a:br>
              <a:rPr lang="en-US" sz="2400" dirty="0" smtClean="0"/>
            </a:br>
            <a:r>
              <a:rPr lang="en-US" sz="2400" dirty="0" smtClean="0"/>
              <a:t>General Computer-based Quantum-proof Cryptography</a:t>
            </a:r>
            <a:endParaRPr lang="en-US" sz="2400" dirty="0"/>
          </a:p>
        </p:txBody>
      </p:sp>
      <p:sp>
        <p:nvSpPr>
          <p:cNvPr id="4" name="Slide Number Placeholder 3"/>
          <p:cNvSpPr>
            <a:spLocks noGrp="1"/>
          </p:cNvSpPr>
          <p:nvPr>
            <p:ph type="sldNum" sz="quarter" idx="12"/>
          </p:nvPr>
        </p:nvSpPr>
        <p:spPr/>
        <p:txBody>
          <a:bodyPr/>
          <a:lstStyle/>
          <a:p>
            <a:fld id="{9041FEBA-683F-B44C-A647-A4FB58DC8725}" type="slidenum">
              <a:rPr lang="en-US" smtClean="0"/>
              <a:t>17</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4426" y="1753048"/>
            <a:ext cx="3273379" cy="4446855"/>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871" y="2182761"/>
            <a:ext cx="733658" cy="24822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4974" y="4380268"/>
            <a:ext cx="848033" cy="3392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295" y="4370433"/>
            <a:ext cx="733658" cy="24822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8886" y="2172932"/>
            <a:ext cx="848033" cy="339213"/>
          </a:xfrm>
          <a:prstGeom prst="rect">
            <a:avLst/>
          </a:prstGeom>
        </p:spPr>
      </p:pic>
      <p:pic>
        <p:nvPicPr>
          <p:cNvPr id="10" name="Picture 2" descr="Image result for xilinx basys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083154">
            <a:off x="4392332" y="5886475"/>
            <a:ext cx="725918" cy="454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05878" y="1679509"/>
            <a:ext cx="3732244" cy="3120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9483" y="4776919"/>
            <a:ext cx="1084549" cy="656731"/>
          </a:xfrm>
          <a:prstGeom prst="rect">
            <a:avLst/>
          </a:prstGeom>
        </p:spPr>
      </p:pic>
      <p:pic>
        <p:nvPicPr>
          <p:cNvPr id="12" name="Picture 2" descr="IBM Q System One"/>
          <p:cNvPicPr>
            <a:picLocks noChangeAspect="1" noChangeArrowheads="1"/>
          </p:cNvPicPr>
          <p:nvPr/>
        </p:nvPicPr>
        <p:blipFill rotWithShape="1">
          <a:blip r:embed="rId8">
            <a:extLst>
              <a:ext uri="{28A0092B-C50C-407E-A947-70E740481C1C}">
                <a14:useLocalDpi xmlns:a14="http://schemas.microsoft.com/office/drawing/2010/main" val="0"/>
              </a:ext>
            </a:extLst>
          </a:blip>
          <a:srcRect l="19939" r="18563"/>
          <a:stretch/>
        </p:blipFill>
        <p:spPr bwMode="auto">
          <a:xfrm>
            <a:off x="5763007" y="4851686"/>
            <a:ext cx="703462" cy="76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413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18</a:t>
            </a:fld>
            <a:endParaRPr lang="en-US"/>
          </a:p>
        </p:txBody>
      </p:sp>
      <p:sp>
        <p:nvSpPr>
          <p:cNvPr id="6" name="Content Placeholder 2"/>
          <p:cNvSpPr>
            <a:spLocks noGrp="1"/>
          </p:cNvSpPr>
          <p:nvPr>
            <p:ph idx="1"/>
          </p:nvPr>
        </p:nvSpPr>
        <p:spPr>
          <a:xfrm>
            <a:off x="753029" y="1600200"/>
            <a:ext cx="7664822" cy="4525963"/>
          </a:xfrm>
        </p:spPr>
        <p:txBody>
          <a:bodyPr/>
          <a:lstStyle/>
          <a:p>
            <a:r>
              <a:rPr lang="en-US" dirty="0" smtClean="0">
                <a:solidFill>
                  <a:schemeClr val="bg1">
                    <a:lumMod val="65000"/>
                  </a:schemeClr>
                </a:solidFill>
              </a:rPr>
              <a:t>Motivation: </a:t>
            </a:r>
            <a:r>
              <a:rPr lang="en-US" sz="2000" dirty="0" smtClean="0">
                <a:solidFill>
                  <a:schemeClr val="bg1">
                    <a:lumMod val="65000"/>
                  </a:schemeClr>
                </a:solidFill>
              </a:rPr>
              <a:t>why quantum-proof?</a:t>
            </a:r>
          </a:p>
          <a:p>
            <a:r>
              <a:rPr lang="en-US" dirty="0" smtClean="0"/>
              <a:t>NIST: </a:t>
            </a:r>
            <a:r>
              <a:rPr lang="en-US" sz="2000" dirty="0" smtClean="0">
                <a:solidFill>
                  <a:srgbClr val="0070C0"/>
                </a:solidFill>
              </a:rPr>
              <a:t>steps towards standardization</a:t>
            </a:r>
            <a:endParaRPr lang="en-US" sz="2000" dirty="0" smtClean="0"/>
          </a:p>
          <a:p>
            <a:r>
              <a:rPr lang="en-US" dirty="0">
                <a:solidFill>
                  <a:schemeClr val="bg1">
                    <a:lumMod val="65000"/>
                  </a:schemeClr>
                </a:solidFill>
              </a:rPr>
              <a:t>Design Workflow</a:t>
            </a:r>
          </a:p>
          <a:p>
            <a:r>
              <a:rPr lang="en-US" dirty="0">
                <a:solidFill>
                  <a:schemeClr val="bg1">
                    <a:lumMod val="65000"/>
                  </a:schemeClr>
                </a:solidFill>
              </a:rPr>
              <a:t>State of the Art: </a:t>
            </a:r>
            <a:r>
              <a:rPr lang="en-US" sz="2000" dirty="0">
                <a:solidFill>
                  <a:schemeClr val="bg1">
                    <a:lumMod val="65000"/>
                  </a:schemeClr>
                </a:solidFill>
              </a:rPr>
              <a:t>main algorithm</a:t>
            </a:r>
          </a:p>
          <a:p>
            <a:r>
              <a:rPr lang="en-US" dirty="0">
                <a:solidFill>
                  <a:schemeClr val="bg1">
                    <a:lumMod val="65000"/>
                  </a:schemeClr>
                </a:solidFill>
              </a:rPr>
              <a:t>What we are working on: </a:t>
            </a:r>
            <a:r>
              <a:rPr lang="en-US" sz="2000" dirty="0">
                <a:solidFill>
                  <a:schemeClr val="bg1">
                    <a:lumMod val="65000"/>
                  </a:schemeClr>
                </a:solidFill>
              </a:rPr>
              <a:t>tool-kit</a:t>
            </a:r>
          </a:p>
          <a:p>
            <a:pPr marL="0" indent="0">
              <a:buNone/>
            </a:pPr>
            <a:endParaRPr lang="en-US" dirty="0"/>
          </a:p>
          <a:p>
            <a:pPr lvl="3"/>
            <a:endParaRPr lang="en-US" dirty="0"/>
          </a:p>
          <a:p>
            <a:pPr marL="914400" lvl="2" indent="0">
              <a:buNone/>
            </a:pPr>
            <a:endParaRPr lang="en-US" dirty="0" smtClean="0"/>
          </a:p>
          <a:p>
            <a:pPr marL="914400" lvl="2" indent="0">
              <a:buNone/>
            </a:pPr>
            <a:endParaRPr lang="en-US" dirty="0" smtClean="0"/>
          </a:p>
        </p:txBody>
      </p:sp>
    </p:spTree>
    <p:extLst>
      <p:ext uri="{BB962C8B-B14F-4D97-AF65-F5344CB8AC3E}">
        <p14:creationId xmlns:p14="http://schemas.microsoft.com/office/powerpoint/2010/main" val="7296496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777" y="552624"/>
            <a:ext cx="8229600" cy="824213"/>
          </a:xfrm>
        </p:spPr>
        <p:txBody>
          <a:bodyPr>
            <a:noAutofit/>
          </a:bodyPr>
          <a:lstStyle/>
          <a:p>
            <a:r>
              <a:rPr lang="en-US" sz="2800" dirty="0" smtClean="0"/>
              <a:t>Post-Quantum Cryptography (PQC) Standardization (</a:t>
            </a:r>
            <a:r>
              <a:rPr lang="en-US" sz="2800" dirty="0" smtClean="0">
                <a:solidFill>
                  <a:schemeClr val="accent1"/>
                </a:solidFill>
              </a:rPr>
              <a:t>Round -1</a:t>
            </a:r>
            <a:r>
              <a:rPr lang="en-US" sz="2800" dirty="0" smtClean="0"/>
              <a:t>)</a:t>
            </a:r>
            <a:endParaRPr lang="en-US" sz="2800" dirty="0"/>
          </a:p>
        </p:txBody>
      </p:sp>
      <p:sp>
        <p:nvSpPr>
          <p:cNvPr id="5" name="Slide Number Placeholder 4"/>
          <p:cNvSpPr>
            <a:spLocks noGrp="1"/>
          </p:cNvSpPr>
          <p:nvPr>
            <p:ph type="sldNum" sz="quarter" idx="12"/>
          </p:nvPr>
        </p:nvSpPr>
        <p:spPr/>
        <p:txBody>
          <a:bodyPr/>
          <a:lstStyle/>
          <a:p>
            <a:fld id="{9041FEBA-683F-B44C-A647-A4FB58DC8725}" type="slidenum">
              <a:rPr lang="en-US" smtClean="0"/>
              <a:t>19</a:t>
            </a:fld>
            <a:endParaRPr lang="en-US"/>
          </a:p>
        </p:txBody>
      </p:sp>
      <p:sp>
        <p:nvSpPr>
          <p:cNvPr id="6" name="Content Placeholder 5"/>
          <p:cNvSpPr>
            <a:spLocks noGrp="1"/>
          </p:cNvSpPr>
          <p:nvPr>
            <p:ph idx="1"/>
          </p:nvPr>
        </p:nvSpPr>
        <p:spPr>
          <a:xfrm>
            <a:off x="815788" y="1600200"/>
            <a:ext cx="4154322" cy="4525963"/>
          </a:xfrm>
        </p:spPr>
        <p:txBody>
          <a:bodyPr>
            <a:normAutofit/>
          </a:bodyPr>
          <a:lstStyle/>
          <a:p>
            <a:r>
              <a:rPr lang="en-US" dirty="0"/>
              <a:t>NIST</a:t>
            </a:r>
          </a:p>
          <a:p>
            <a:pPr lvl="1"/>
            <a:r>
              <a:rPr lang="en-US" dirty="0" smtClean="0"/>
              <a:t>Jan 2017 – Dec 2018</a:t>
            </a:r>
            <a:endParaRPr lang="en-US" dirty="0"/>
          </a:p>
          <a:p>
            <a:pPr lvl="1"/>
            <a:r>
              <a:rPr lang="en-US" dirty="0"/>
              <a:t>Evaluating 69 </a:t>
            </a:r>
            <a:r>
              <a:rPr lang="en-US" sz="1400" dirty="0" smtClean="0"/>
              <a:t>(5 withdrawn)</a:t>
            </a:r>
            <a:r>
              <a:rPr lang="en-US" dirty="0" smtClean="0"/>
              <a:t> submissions </a:t>
            </a:r>
            <a:r>
              <a:rPr lang="en-US" dirty="0"/>
              <a:t>of </a:t>
            </a:r>
            <a:r>
              <a:rPr lang="en-US" dirty="0" smtClean="0"/>
              <a:t>PQC, </a:t>
            </a:r>
            <a:r>
              <a:rPr lang="en-US" dirty="0"/>
              <a:t>to bring up a </a:t>
            </a:r>
            <a:r>
              <a:rPr lang="en-US" dirty="0" smtClean="0"/>
              <a:t>standard </a:t>
            </a:r>
            <a:r>
              <a:rPr lang="en-US" sz="1400" dirty="0" smtClean="0"/>
              <a:t>(just like AES or RSA)</a:t>
            </a:r>
            <a:r>
              <a:rPr lang="en-US" dirty="0" smtClean="0"/>
              <a:t>:</a:t>
            </a:r>
            <a:endParaRPr lang="en-US" dirty="0"/>
          </a:p>
          <a:p>
            <a:pPr lvl="2"/>
            <a:r>
              <a:rPr lang="en-US" dirty="0"/>
              <a:t>21 lattice-based</a:t>
            </a:r>
          </a:p>
          <a:p>
            <a:pPr lvl="2"/>
            <a:r>
              <a:rPr lang="en-US" dirty="0"/>
              <a:t>18 code-based</a:t>
            </a:r>
          </a:p>
          <a:p>
            <a:pPr lvl="2"/>
            <a:r>
              <a:rPr lang="en-US" dirty="0"/>
              <a:t>Some hash-based</a:t>
            </a:r>
          </a:p>
          <a:p>
            <a:pPr lvl="2"/>
            <a:r>
              <a:rPr lang="en-US" dirty="0"/>
              <a:t>Some others</a:t>
            </a:r>
          </a:p>
          <a:p>
            <a:endParaRPr lang="en-US" dirty="0"/>
          </a:p>
        </p:txBody>
      </p:sp>
      <p:sp>
        <p:nvSpPr>
          <p:cNvPr id="8" name="Rectangle 7"/>
          <p:cNvSpPr/>
          <p:nvPr/>
        </p:nvSpPr>
        <p:spPr>
          <a:xfrm>
            <a:off x="1568824" y="6611942"/>
            <a:ext cx="5558118" cy="276999"/>
          </a:xfrm>
          <a:prstGeom prst="rect">
            <a:avLst/>
          </a:prstGeom>
        </p:spPr>
        <p:txBody>
          <a:bodyPr wrap="square">
            <a:spAutoFit/>
          </a:bodyPr>
          <a:lstStyle/>
          <a:p>
            <a:r>
              <a:rPr lang="en-US" sz="1200" dirty="0" smtClean="0">
                <a:latin typeface="Times New Roman" panose="02020603050405020304" pitchFamily="18" charset="0"/>
                <a:cs typeface="Times New Roman" panose="02020603050405020304" pitchFamily="18" charset="0"/>
              </a:rPr>
              <a:t>[1] https</a:t>
            </a:r>
            <a:r>
              <a:rPr lang="en-US" sz="1200" dirty="0">
                <a:latin typeface="Times New Roman" panose="02020603050405020304" pitchFamily="18" charset="0"/>
                <a:cs typeface="Times New Roman" panose="02020603050405020304" pitchFamily="18" charset="0"/>
              </a:rPr>
              <a:t>://csrc.nist.gov/projects/post-quantum-cryptography/round-1-submissions</a:t>
            </a:r>
          </a:p>
        </p:txBody>
      </p:sp>
      <p:pic>
        <p:nvPicPr>
          <p:cNvPr id="4" name="Picture 3"/>
          <p:cNvPicPr>
            <a:picLocks noChangeAspect="1"/>
          </p:cNvPicPr>
          <p:nvPr/>
        </p:nvPicPr>
        <p:blipFill>
          <a:blip r:embed="rId3"/>
          <a:stretch>
            <a:fillRect/>
          </a:stretch>
        </p:blipFill>
        <p:spPr>
          <a:xfrm>
            <a:off x="5050792" y="1370013"/>
            <a:ext cx="3912231" cy="4211172"/>
          </a:xfrm>
          <a:prstGeom prst="rect">
            <a:avLst/>
          </a:prstGeom>
        </p:spPr>
      </p:pic>
      <p:cxnSp>
        <p:nvCxnSpPr>
          <p:cNvPr id="10" name="Straight Connector 9"/>
          <p:cNvCxnSpPr/>
          <p:nvPr/>
        </p:nvCxnSpPr>
        <p:spPr>
          <a:xfrm flipV="1">
            <a:off x="5118847" y="3944469"/>
            <a:ext cx="537882" cy="1"/>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flipV="1">
            <a:off x="5118847" y="5235387"/>
            <a:ext cx="537882" cy="1"/>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5038012" y="1517518"/>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
        <p:nvSpPr>
          <p:cNvPr id="13" name="TextBox 12"/>
          <p:cNvSpPr txBox="1"/>
          <p:nvPr/>
        </p:nvSpPr>
        <p:spPr>
          <a:xfrm>
            <a:off x="4970110" y="5579724"/>
            <a:ext cx="4145687" cy="261610"/>
          </a:xfrm>
          <a:prstGeom prst="rect">
            <a:avLst/>
          </a:prstGeom>
          <a:noFill/>
        </p:spPr>
        <p:txBody>
          <a:bodyPr wrap="none" rtlCol="0">
            <a:spAutoFit/>
          </a:bodyPr>
          <a:lstStyle/>
          <a:p>
            <a:r>
              <a:rPr lang="en-US" sz="1100" dirty="0" smtClean="0">
                <a:ln>
                  <a:solidFill>
                    <a:schemeClr val="accent2"/>
                  </a:solidFill>
                </a:ln>
                <a:latin typeface="Avenir Book" panose="02000503020000020003" pitchFamily="2" charset="0"/>
              </a:rPr>
              <a:t>Submission deadline Nov 30, 2017. List updated Dec 20, 2018.</a:t>
            </a:r>
            <a:endParaRPr lang="en-US" sz="1600" dirty="0">
              <a:ln>
                <a:solidFill>
                  <a:schemeClr val="accent2"/>
                </a:solidFill>
              </a:ln>
              <a:latin typeface="Avenir Book" panose="02000503020000020003" pitchFamily="2" charset="0"/>
            </a:endParaRPr>
          </a:p>
        </p:txBody>
      </p:sp>
      <p:cxnSp>
        <p:nvCxnSpPr>
          <p:cNvPr id="7" name="Straight Connector 6"/>
          <p:cNvCxnSpPr/>
          <p:nvPr/>
        </p:nvCxnSpPr>
        <p:spPr>
          <a:xfrm>
            <a:off x="2033472" y="4428288"/>
            <a:ext cx="1800665"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699452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Acknowledgement</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2</a:t>
            </a:fld>
            <a:endParaRPr lang="en-US"/>
          </a:p>
        </p:txBody>
      </p:sp>
      <p:sp>
        <p:nvSpPr>
          <p:cNvPr id="6" name="Content Placeholder 2"/>
          <p:cNvSpPr>
            <a:spLocks noGrp="1"/>
          </p:cNvSpPr>
          <p:nvPr>
            <p:ph idx="1"/>
          </p:nvPr>
        </p:nvSpPr>
        <p:spPr>
          <a:xfrm>
            <a:off x="753029" y="2020529"/>
            <a:ext cx="7664822" cy="4105634"/>
          </a:xfrm>
        </p:spPr>
        <p:txBody>
          <a:bodyPr/>
          <a:lstStyle/>
          <a:p>
            <a:r>
              <a:rPr lang="en-US" dirty="0" smtClean="0"/>
              <a:t>Alan</a:t>
            </a:r>
          </a:p>
          <a:p>
            <a:pPr lvl="1"/>
            <a:r>
              <a:rPr lang="en-US" dirty="0" smtClean="0"/>
              <a:t>Area saving suggestions</a:t>
            </a:r>
          </a:p>
          <a:p>
            <a:pPr lvl="1"/>
            <a:r>
              <a:rPr lang="en-US" dirty="0" smtClean="0"/>
              <a:t>LUT- </a:t>
            </a:r>
            <a:r>
              <a:rPr lang="en-US" i="1" dirty="0" smtClean="0"/>
              <a:t>vs</a:t>
            </a:r>
            <a:r>
              <a:rPr lang="en-US" dirty="0" smtClean="0"/>
              <a:t> BRAM-based implementations</a:t>
            </a:r>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30389803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041FEBA-683F-B44C-A647-A4FB58DC8725}" type="slidenum">
              <a:rPr lang="en-US" smtClean="0"/>
              <a:t>20</a:t>
            </a:fld>
            <a:endParaRPr lang="en-US"/>
          </a:p>
        </p:txBody>
      </p:sp>
      <p:sp>
        <p:nvSpPr>
          <p:cNvPr id="6" name="Content Placeholder 5"/>
          <p:cNvSpPr>
            <a:spLocks noGrp="1"/>
          </p:cNvSpPr>
          <p:nvPr>
            <p:ph idx="1"/>
          </p:nvPr>
        </p:nvSpPr>
        <p:spPr>
          <a:xfrm>
            <a:off x="815788" y="1600200"/>
            <a:ext cx="4154322" cy="4525963"/>
          </a:xfrm>
        </p:spPr>
        <p:txBody>
          <a:bodyPr>
            <a:normAutofit/>
          </a:bodyPr>
          <a:lstStyle/>
          <a:p>
            <a:r>
              <a:rPr lang="en-US" dirty="0"/>
              <a:t>NIST</a:t>
            </a:r>
          </a:p>
          <a:p>
            <a:pPr lvl="1"/>
            <a:r>
              <a:rPr lang="en-US" dirty="0" smtClean="0"/>
              <a:t>Jan 2017 – Dec 2018</a:t>
            </a:r>
            <a:endParaRPr lang="en-US" dirty="0"/>
          </a:p>
          <a:p>
            <a:pPr lvl="1"/>
            <a:r>
              <a:rPr lang="en-US" dirty="0"/>
              <a:t>Evaluating 69 </a:t>
            </a:r>
            <a:r>
              <a:rPr lang="en-US" sz="1400" dirty="0" smtClean="0"/>
              <a:t>(5 withdrawn)</a:t>
            </a:r>
            <a:r>
              <a:rPr lang="en-US" dirty="0" smtClean="0"/>
              <a:t> submissions </a:t>
            </a:r>
            <a:r>
              <a:rPr lang="en-US" dirty="0"/>
              <a:t>of </a:t>
            </a:r>
            <a:r>
              <a:rPr lang="en-US" dirty="0" smtClean="0"/>
              <a:t>PQC, </a:t>
            </a:r>
            <a:r>
              <a:rPr lang="en-US" dirty="0"/>
              <a:t>to bring up a </a:t>
            </a:r>
            <a:r>
              <a:rPr lang="en-US" dirty="0" smtClean="0"/>
              <a:t>standard </a:t>
            </a:r>
            <a:r>
              <a:rPr lang="en-US" sz="1400" dirty="0" smtClean="0"/>
              <a:t>(just like AES or RSA)</a:t>
            </a:r>
            <a:r>
              <a:rPr lang="en-US" dirty="0" smtClean="0"/>
              <a:t>:</a:t>
            </a:r>
            <a:endParaRPr lang="en-US" dirty="0"/>
          </a:p>
          <a:p>
            <a:pPr lvl="2"/>
            <a:r>
              <a:rPr lang="en-US" dirty="0"/>
              <a:t>21 lattice-based</a:t>
            </a:r>
          </a:p>
          <a:p>
            <a:pPr lvl="2"/>
            <a:r>
              <a:rPr lang="en-US" dirty="0"/>
              <a:t>18 code-based</a:t>
            </a:r>
          </a:p>
          <a:p>
            <a:pPr lvl="2"/>
            <a:r>
              <a:rPr lang="en-US" dirty="0"/>
              <a:t>Some hash-based</a:t>
            </a:r>
          </a:p>
          <a:p>
            <a:pPr lvl="2"/>
            <a:r>
              <a:rPr lang="en-US" dirty="0"/>
              <a:t>Some others</a:t>
            </a:r>
          </a:p>
          <a:p>
            <a:endParaRPr lang="en-US" dirty="0"/>
          </a:p>
        </p:txBody>
      </p:sp>
      <p:sp>
        <p:nvSpPr>
          <p:cNvPr id="8" name="Rectangle 7"/>
          <p:cNvSpPr/>
          <p:nvPr/>
        </p:nvSpPr>
        <p:spPr>
          <a:xfrm>
            <a:off x="1568824" y="6611942"/>
            <a:ext cx="5558118" cy="276999"/>
          </a:xfrm>
          <a:prstGeom prst="rect">
            <a:avLst/>
          </a:prstGeom>
        </p:spPr>
        <p:txBody>
          <a:bodyPr wrap="square">
            <a:spAutoFit/>
          </a:bodyPr>
          <a:lstStyle/>
          <a:p>
            <a:r>
              <a:rPr lang="en-US" sz="1200" dirty="0" smtClean="0">
                <a:latin typeface="Times New Roman" panose="02020603050405020304" pitchFamily="18" charset="0"/>
                <a:cs typeface="Times New Roman" panose="02020603050405020304" pitchFamily="18" charset="0"/>
              </a:rPr>
              <a:t>[1] https</a:t>
            </a:r>
            <a:r>
              <a:rPr lang="en-US" sz="1200" dirty="0">
                <a:latin typeface="Times New Roman" panose="02020603050405020304" pitchFamily="18" charset="0"/>
                <a:cs typeface="Times New Roman" panose="02020603050405020304" pitchFamily="18" charset="0"/>
              </a:rPr>
              <a:t>://csrc.nist.gov/projects/post-quantum-cryptography/round-1-submissions</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a:off x="5050792" y="1370013"/>
            <a:ext cx="3912231" cy="4211172"/>
          </a:xfrm>
          <a:prstGeom prst="rect">
            <a:avLst/>
          </a:prstGeom>
        </p:spPr>
      </p:pic>
      <p:cxnSp>
        <p:nvCxnSpPr>
          <p:cNvPr id="10" name="Straight Connector 9"/>
          <p:cNvCxnSpPr/>
          <p:nvPr/>
        </p:nvCxnSpPr>
        <p:spPr>
          <a:xfrm flipV="1">
            <a:off x="5118847" y="3944469"/>
            <a:ext cx="537882" cy="1"/>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flipV="1">
            <a:off x="5118847" y="5235387"/>
            <a:ext cx="537882" cy="1"/>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5038012" y="1517518"/>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
        <p:nvSpPr>
          <p:cNvPr id="13" name="TextBox 12"/>
          <p:cNvSpPr txBox="1"/>
          <p:nvPr/>
        </p:nvSpPr>
        <p:spPr>
          <a:xfrm>
            <a:off x="4970110" y="5579724"/>
            <a:ext cx="4145687" cy="261610"/>
          </a:xfrm>
          <a:prstGeom prst="rect">
            <a:avLst/>
          </a:prstGeom>
          <a:noFill/>
        </p:spPr>
        <p:txBody>
          <a:bodyPr wrap="none" rtlCol="0">
            <a:spAutoFit/>
          </a:bodyPr>
          <a:lstStyle/>
          <a:p>
            <a:r>
              <a:rPr lang="en-US" sz="1100" dirty="0" smtClean="0">
                <a:ln>
                  <a:solidFill>
                    <a:schemeClr val="accent2"/>
                  </a:solidFill>
                </a:ln>
                <a:latin typeface="Avenir Book" panose="02000503020000020003" pitchFamily="2" charset="0"/>
              </a:rPr>
              <a:t>Submission deadline Nov 30, 2017. List updated Dec 20, 2018.</a:t>
            </a:r>
            <a:endParaRPr lang="en-US" sz="1600" dirty="0">
              <a:ln>
                <a:solidFill>
                  <a:schemeClr val="accent2"/>
                </a:solidFill>
              </a:ln>
              <a:latin typeface="Avenir Book" panose="02000503020000020003" pitchFamily="2" charset="0"/>
            </a:endParaRPr>
          </a:p>
        </p:txBody>
      </p:sp>
      <p:cxnSp>
        <p:nvCxnSpPr>
          <p:cNvPr id="7" name="Straight Connector 6"/>
          <p:cNvCxnSpPr/>
          <p:nvPr/>
        </p:nvCxnSpPr>
        <p:spPr>
          <a:xfrm>
            <a:off x="2033472" y="4428288"/>
            <a:ext cx="1800665" cy="0"/>
          </a:xfrm>
          <a:prstGeom prst="line">
            <a:avLst/>
          </a:prstGeom>
        </p:spPr>
        <p:style>
          <a:lnRef idx="2">
            <a:schemeClr val="accent2"/>
          </a:lnRef>
          <a:fillRef idx="0">
            <a:schemeClr val="accent2"/>
          </a:fillRef>
          <a:effectRef idx="1">
            <a:schemeClr val="accent2"/>
          </a:effectRef>
          <a:fontRef idx="minor">
            <a:schemeClr val="tx1"/>
          </a:fontRef>
        </p:style>
      </p:cxnSp>
      <p:sp>
        <p:nvSpPr>
          <p:cNvPr id="3" name="TextBox 2"/>
          <p:cNvSpPr txBox="1"/>
          <p:nvPr/>
        </p:nvSpPr>
        <p:spPr>
          <a:xfrm>
            <a:off x="4205300" y="4077075"/>
            <a:ext cx="3868367" cy="369332"/>
          </a:xfrm>
          <a:prstGeom prst="rect">
            <a:avLst/>
          </a:prstGeom>
          <a:solidFill>
            <a:schemeClr val="accent2"/>
          </a:solidFill>
        </p:spPr>
        <p:txBody>
          <a:bodyPr wrap="none" rtlCol="0">
            <a:spAutoFit/>
          </a:bodyPr>
          <a:lstStyle/>
          <a:p>
            <a:r>
              <a:rPr lang="en-US" dirty="0" smtClean="0">
                <a:solidFill>
                  <a:schemeClr val="bg1"/>
                </a:solidFill>
                <a:latin typeface="Avenir Book" panose="02000503020000020003" pitchFamily="2" charset="0"/>
              </a:rPr>
              <a:t>R</a:t>
            </a:r>
            <a:r>
              <a:rPr lang="en-US" altLang="zh-CN" dirty="0" smtClean="0">
                <a:solidFill>
                  <a:schemeClr val="bg1"/>
                </a:solidFill>
                <a:latin typeface="Avenir Book" panose="02000503020000020003" pitchFamily="2" charset="0"/>
              </a:rPr>
              <a:t>ing-Learning with Error (Ring-LWE)</a:t>
            </a:r>
            <a:endParaRPr lang="en-US" dirty="0">
              <a:solidFill>
                <a:schemeClr val="bg1"/>
              </a:solidFill>
              <a:latin typeface="Avenir Book" panose="02000503020000020003" pitchFamily="2" charset="0"/>
            </a:endParaRPr>
          </a:p>
        </p:txBody>
      </p:sp>
      <p:sp>
        <p:nvSpPr>
          <p:cNvPr id="14" name="Title 1"/>
          <p:cNvSpPr>
            <a:spLocks noGrp="1"/>
          </p:cNvSpPr>
          <p:nvPr>
            <p:ph type="title"/>
          </p:nvPr>
        </p:nvSpPr>
        <p:spPr>
          <a:xfrm>
            <a:off x="564777" y="552624"/>
            <a:ext cx="8229600" cy="824213"/>
          </a:xfrm>
        </p:spPr>
        <p:txBody>
          <a:bodyPr>
            <a:noAutofit/>
          </a:bodyPr>
          <a:lstStyle/>
          <a:p>
            <a:r>
              <a:rPr lang="en-US" sz="2800" dirty="0" smtClean="0"/>
              <a:t>Post-Quantum Cryptography (PQC) Standardization (</a:t>
            </a:r>
            <a:r>
              <a:rPr lang="en-US" sz="2800" dirty="0" smtClean="0">
                <a:solidFill>
                  <a:schemeClr val="accent1"/>
                </a:solidFill>
              </a:rPr>
              <a:t>Round -1</a:t>
            </a:r>
            <a:r>
              <a:rPr lang="en-US" sz="2800" dirty="0" smtClean="0"/>
              <a:t>)</a:t>
            </a:r>
            <a:endParaRPr lang="en-US" sz="2800" dirty="0"/>
          </a:p>
        </p:txBody>
      </p:sp>
    </p:spTree>
    <p:extLst>
      <p:ext uri="{BB962C8B-B14F-4D97-AF65-F5344CB8AC3E}">
        <p14:creationId xmlns:p14="http://schemas.microsoft.com/office/powerpoint/2010/main" val="13574682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041FEBA-683F-B44C-A647-A4FB58DC8725}" type="slidenum">
              <a:rPr lang="en-US" smtClean="0"/>
              <a:t>21</a:t>
            </a:fld>
            <a:endParaRPr lang="en-US"/>
          </a:p>
        </p:txBody>
      </p:sp>
      <p:sp>
        <p:nvSpPr>
          <p:cNvPr id="9" name="Title 8"/>
          <p:cNvSpPr>
            <a:spLocks noGrp="1"/>
          </p:cNvSpPr>
          <p:nvPr>
            <p:ph type="title"/>
          </p:nvPr>
        </p:nvSpPr>
        <p:spPr>
          <a:xfrm>
            <a:off x="457200" y="582506"/>
            <a:ext cx="8229600" cy="676868"/>
          </a:xfrm>
        </p:spPr>
        <p:txBody>
          <a:bodyPr>
            <a:normAutofit fontScale="90000"/>
          </a:bodyPr>
          <a:lstStyle/>
          <a:p>
            <a:r>
              <a:rPr lang="en-US" dirty="0" smtClean="0"/>
              <a:t>Why Learning with Error (LWE)?</a:t>
            </a:r>
            <a:endParaRPr lang="en-US" dirty="0"/>
          </a:p>
        </p:txBody>
      </p:sp>
      <p:sp>
        <p:nvSpPr>
          <p:cNvPr id="15" name="Rectangle 2"/>
          <p:cNvSpPr>
            <a:spLocks noChangeArrowheads="1"/>
          </p:cNvSpPr>
          <p:nvPr>
            <p:custDataLst>
              <p:tags r:id="rId1"/>
            </p:custDataLst>
          </p:nvPr>
        </p:nvSpPr>
        <p:spPr bwMode="auto">
          <a:xfrm>
            <a:off x="4112234" y="1936374"/>
            <a:ext cx="457200" cy="457200"/>
          </a:xfrm>
          <a:prstGeom prst="rect">
            <a:avLst/>
          </a:prstGeom>
          <a:solidFill>
            <a:srgbClr val="00FFFF"/>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smtClean="0">
                <a:solidFill>
                  <a:srgbClr val="000000"/>
                </a:solidFill>
                <a:latin typeface="Berlin Sans FB" panose="020E0602020502020306" pitchFamily="34" charset="0"/>
              </a:rPr>
              <a:t>s1</a:t>
            </a:r>
            <a:endParaRPr lang="en-US" altLang="en-US" dirty="0">
              <a:solidFill>
                <a:srgbClr val="000000"/>
              </a:solidFill>
              <a:latin typeface="Berlin Sans FB" panose="020E0602020502020306" pitchFamily="34" charset="0"/>
            </a:endParaRPr>
          </a:p>
        </p:txBody>
      </p:sp>
      <p:sp>
        <p:nvSpPr>
          <p:cNvPr id="16" name="Rectangle 3"/>
          <p:cNvSpPr>
            <a:spLocks noChangeArrowheads="1"/>
          </p:cNvSpPr>
          <p:nvPr>
            <p:custDataLst>
              <p:tags r:id="rId2"/>
            </p:custDataLst>
          </p:nvPr>
        </p:nvSpPr>
        <p:spPr bwMode="auto">
          <a:xfrm>
            <a:off x="4112234" y="2473684"/>
            <a:ext cx="457200" cy="457200"/>
          </a:xfrm>
          <a:prstGeom prst="rect">
            <a:avLst/>
          </a:prstGeom>
          <a:solidFill>
            <a:srgbClr val="00FFFF"/>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smtClean="0">
                <a:solidFill>
                  <a:srgbClr val="000000"/>
                </a:solidFill>
                <a:latin typeface="Berlin Sans FB" panose="020E0602020502020306" pitchFamily="34" charset="0"/>
              </a:rPr>
              <a:t>s2</a:t>
            </a:r>
            <a:endParaRPr lang="en-US" altLang="en-US" dirty="0">
              <a:solidFill>
                <a:srgbClr val="000000"/>
              </a:solidFill>
              <a:latin typeface="Berlin Sans FB" panose="020E0602020502020306" pitchFamily="34" charset="0"/>
            </a:endParaRPr>
          </a:p>
        </p:txBody>
      </p:sp>
      <p:sp>
        <p:nvSpPr>
          <p:cNvPr id="17" name="Rectangle 4"/>
          <p:cNvSpPr>
            <a:spLocks noChangeArrowheads="1"/>
          </p:cNvSpPr>
          <p:nvPr>
            <p:custDataLst>
              <p:tags r:id="rId3"/>
            </p:custDataLst>
          </p:nvPr>
        </p:nvSpPr>
        <p:spPr bwMode="auto">
          <a:xfrm>
            <a:off x="4112234" y="3030167"/>
            <a:ext cx="457200" cy="457200"/>
          </a:xfrm>
          <a:prstGeom prst="rect">
            <a:avLst/>
          </a:prstGeom>
          <a:solidFill>
            <a:srgbClr val="00FFFF"/>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smtClean="0">
                <a:solidFill>
                  <a:srgbClr val="000000"/>
                </a:solidFill>
                <a:latin typeface="Berlin Sans FB" panose="020E0602020502020306" pitchFamily="34" charset="0"/>
              </a:rPr>
              <a:t>s3</a:t>
            </a:r>
            <a:endParaRPr lang="en-US" altLang="en-US" dirty="0">
              <a:solidFill>
                <a:srgbClr val="000000"/>
              </a:solidFill>
              <a:latin typeface="Berlin Sans FB" panose="020E0602020502020306" pitchFamily="34" charset="0"/>
            </a:endParaRPr>
          </a:p>
        </p:txBody>
      </p:sp>
      <p:sp>
        <p:nvSpPr>
          <p:cNvPr id="18" name="Rectangle 5"/>
          <p:cNvSpPr>
            <a:spLocks noChangeArrowheads="1"/>
          </p:cNvSpPr>
          <p:nvPr>
            <p:custDataLst>
              <p:tags r:id="rId4"/>
            </p:custDataLst>
          </p:nvPr>
        </p:nvSpPr>
        <p:spPr bwMode="auto">
          <a:xfrm>
            <a:off x="4112234" y="3549892"/>
            <a:ext cx="457200" cy="457200"/>
          </a:xfrm>
          <a:prstGeom prst="rect">
            <a:avLst/>
          </a:prstGeom>
          <a:solidFill>
            <a:srgbClr val="00FFFF"/>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smtClean="0">
                <a:solidFill>
                  <a:srgbClr val="000000"/>
                </a:solidFill>
                <a:latin typeface="Berlin Sans FB" panose="020E0602020502020306" pitchFamily="34" charset="0"/>
              </a:rPr>
              <a:t>s4</a:t>
            </a:r>
            <a:endParaRPr lang="en-US" altLang="en-US" dirty="0">
              <a:solidFill>
                <a:srgbClr val="000000"/>
              </a:solidFill>
              <a:latin typeface="Berlin Sans FB" panose="020E0602020502020306" pitchFamily="34" charset="0"/>
            </a:endParaRPr>
          </a:p>
        </p:txBody>
      </p:sp>
      <p:sp>
        <p:nvSpPr>
          <p:cNvPr id="19" name="Rectangle 18"/>
          <p:cNvSpPr>
            <a:spLocks noChangeArrowheads="1"/>
          </p:cNvSpPr>
          <p:nvPr>
            <p:custDataLst>
              <p:tags r:id="rId5"/>
            </p:custDataLst>
          </p:nvPr>
        </p:nvSpPr>
        <p:spPr bwMode="auto">
          <a:xfrm>
            <a:off x="3356584" y="1936374"/>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3</a:t>
            </a:r>
          </a:p>
        </p:txBody>
      </p:sp>
      <p:sp>
        <p:nvSpPr>
          <p:cNvPr id="20" name="Rectangle 19"/>
          <p:cNvSpPr>
            <a:spLocks noChangeArrowheads="1"/>
          </p:cNvSpPr>
          <p:nvPr>
            <p:custDataLst>
              <p:tags r:id="rId6"/>
            </p:custDataLst>
          </p:nvPr>
        </p:nvSpPr>
        <p:spPr bwMode="auto">
          <a:xfrm>
            <a:off x="2924784" y="1936374"/>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7</a:t>
            </a:r>
          </a:p>
        </p:txBody>
      </p:sp>
      <p:sp>
        <p:nvSpPr>
          <p:cNvPr id="21" name="Rectangle 20"/>
          <p:cNvSpPr>
            <a:spLocks noChangeArrowheads="1"/>
          </p:cNvSpPr>
          <p:nvPr>
            <p:custDataLst>
              <p:tags r:id="rId7"/>
            </p:custDataLst>
          </p:nvPr>
        </p:nvSpPr>
        <p:spPr bwMode="auto">
          <a:xfrm>
            <a:off x="2492984" y="1936374"/>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13</a:t>
            </a:r>
          </a:p>
        </p:txBody>
      </p:sp>
      <p:sp>
        <p:nvSpPr>
          <p:cNvPr id="22" name="Rectangle 21"/>
          <p:cNvSpPr>
            <a:spLocks noChangeArrowheads="1"/>
          </p:cNvSpPr>
          <p:nvPr>
            <p:custDataLst>
              <p:tags r:id="rId8"/>
            </p:custDataLst>
          </p:nvPr>
        </p:nvSpPr>
        <p:spPr bwMode="auto">
          <a:xfrm>
            <a:off x="2059597" y="1936374"/>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a:solidFill>
                  <a:srgbClr val="000000"/>
                </a:solidFill>
                <a:latin typeface="Berlin Sans FB" panose="020E0602020502020306" pitchFamily="34" charset="0"/>
              </a:rPr>
              <a:t>2</a:t>
            </a:r>
          </a:p>
        </p:txBody>
      </p:sp>
      <p:sp>
        <p:nvSpPr>
          <p:cNvPr id="23" name="Rectangle 22"/>
          <p:cNvSpPr>
            <a:spLocks noChangeArrowheads="1"/>
          </p:cNvSpPr>
          <p:nvPr>
            <p:custDataLst>
              <p:tags r:id="rId9"/>
            </p:custDataLst>
          </p:nvPr>
        </p:nvSpPr>
        <p:spPr bwMode="auto">
          <a:xfrm>
            <a:off x="5083784" y="1936374"/>
            <a:ext cx="457200" cy="457200"/>
          </a:xfrm>
          <a:prstGeom prst="rect">
            <a:avLst/>
          </a:prstGeom>
          <a:solidFill>
            <a:srgbClr val="23B8DC"/>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smtClean="0">
                <a:solidFill>
                  <a:srgbClr val="000000"/>
                </a:solidFill>
                <a:latin typeface="Berlin Sans FB" panose="020E0602020502020306" pitchFamily="34" charset="0"/>
              </a:rPr>
              <a:t>e1</a:t>
            </a:r>
            <a:endParaRPr lang="en-US" altLang="en-US" dirty="0">
              <a:solidFill>
                <a:srgbClr val="000000"/>
              </a:solidFill>
              <a:latin typeface="Berlin Sans FB" panose="020E0602020502020306" pitchFamily="34" charset="0"/>
            </a:endParaRPr>
          </a:p>
        </p:txBody>
      </p:sp>
      <p:sp>
        <p:nvSpPr>
          <p:cNvPr id="24" name="Rectangle 23"/>
          <p:cNvSpPr>
            <a:spLocks noChangeArrowheads="1"/>
          </p:cNvSpPr>
          <p:nvPr>
            <p:custDataLst>
              <p:tags r:id="rId10"/>
            </p:custDataLst>
          </p:nvPr>
        </p:nvSpPr>
        <p:spPr bwMode="auto">
          <a:xfrm>
            <a:off x="6091847" y="1936374"/>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13</a:t>
            </a:r>
          </a:p>
        </p:txBody>
      </p:sp>
      <p:sp>
        <p:nvSpPr>
          <p:cNvPr id="25" name="Text Box 13"/>
          <p:cNvSpPr txBox="1">
            <a:spLocks noChangeArrowheads="1"/>
          </p:cNvSpPr>
          <p:nvPr>
            <p:custDataLst>
              <p:tags r:id="rId11"/>
            </p:custDataLst>
          </p:nvPr>
        </p:nvSpPr>
        <p:spPr bwMode="auto">
          <a:xfrm>
            <a:off x="3812197" y="2724388"/>
            <a:ext cx="349250" cy="46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p>
            <a:pPr algn="l" rtl="0" hangingPunct="0">
              <a:lnSpc>
                <a:spcPct val="117000"/>
              </a:lnSpc>
              <a:buClr>
                <a:srgbClr val="000000"/>
              </a:buClr>
              <a:buSzPct val="100000"/>
              <a:buFont typeface="Times New Roman" panose="02020603050405020304" pitchFamily="18" charset="0"/>
              <a:buNone/>
            </a:pPr>
            <a:r>
              <a:rPr lang="en-US" altLang="en-US" sz="2000" b="1" dirty="0">
                <a:solidFill>
                  <a:srgbClr val="000000"/>
                </a:solidFill>
                <a:latin typeface="Fontin" pitchFamily="50" charset="0"/>
              </a:rPr>
              <a:t>*</a:t>
            </a:r>
            <a:endParaRPr lang="en-US" altLang="en-US" sz="2000" b="1" dirty="0">
              <a:solidFill>
                <a:srgbClr val="000000"/>
              </a:solidFill>
              <a:latin typeface="Berlin Sans FB" panose="020E0602020502020306" pitchFamily="34" charset="0"/>
            </a:endParaRPr>
          </a:p>
        </p:txBody>
      </p:sp>
      <p:sp>
        <p:nvSpPr>
          <p:cNvPr id="26" name="Text Box 14"/>
          <p:cNvSpPr txBox="1">
            <a:spLocks noChangeArrowheads="1"/>
          </p:cNvSpPr>
          <p:nvPr>
            <p:custDataLst>
              <p:tags r:id="rId12"/>
            </p:custDataLst>
          </p:nvPr>
        </p:nvSpPr>
        <p:spPr bwMode="auto">
          <a:xfrm>
            <a:off x="4677384" y="2730378"/>
            <a:ext cx="228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p>
            <a:pPr algn="l" rtl="0" hangingPunct="0">
              <a:lnSpc>
                <a:spcPct val="117000"/>
              </a:lnSpc>
              <a:buClr>
                <a:srgbClr val="000000"/>
              </a:buClr>
              <a:buSzPct val="100000"/>
              <a:buFont typeface="Times New Roman" panose="02020603050405020304" pitchFamily="18" charset="0"/>
              <a:buNone/>
            </a:pPr>
            <a:r>
              <a:rPr lang="en-US" altLang="en-US" b="1" dirty="0">
                <a:solidFill>
                  <a:srgbClr val="000000"/>
                </a:solidFill>
                <a:latin typeface="Berlin Sans FB" panose="020E0602020502020306" pitchFamily="34" charset="0"/>
              </a:rPr>
              <a:t>+</a:t>
            </a:r>
          </a:p>
        </p:txBody>
      </p:sp>
      <p:sp>
        <p:nvSpPr>
          <p:cNvPr id="27" name="Text Box 15"/>
          <p:cNvSpPr txBox="1">
            <a:spLocks noChangeArrowheads="1"/>
          </p:cNvSpPr>
          <p:nvPr>
            <p:custDataLst>
              <p:tags r:id="rId13"/>
            </p:custDataLst>
          </p:nvPr>
        </p:nvSpPr>
        <p:spPr bwMode="auto">
          <a:xfrm>
            <a:off x="5685447" y="2695202"/>
            <a:ext cx="228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p>
            <a:pPr algn="l" rtl="0" hangingPunct="0">
              <a:lnSpc>
                <a:spcPct val="117000"/>
              </a:lnSpc>
              <a:buClr>
                <a:srgbClr val="000000"/>
              </a:buClr>
              <a:buSzPct val="100000"/>
              <a:buFont typeface="Times New Roman" panose="02020603050405020304" pitchFamily="18" charset="0"/>
              <a:buNone/>
            </a:pPr>
            <a:r>
              <a:rPr lang="en-US" altLang="en-US" b="1" dirty="0">
                <a:solidFill>
                  <a:srgbClr val="000000"/>
                </a:solidFill>
                <a:latin typeface="Berlin Sans FB" panose="020E0602020502020306" pitchFamily="34" charset="0"/>
              </a:rPr>
              <a:t>=</a:t>
            </a:r>
          </a:p>
        </p:txBody>
      </p:sp>
      <p:sp>
        <p:nvSpPr>
          <p:cNvPr id="28" name="Rectangle 17"/>
          <p:cNvSpPr>
            <a:spLocks noChangeArrowheads="1"/>
          </p:cNvSpPr>
          <p:nvPr>
            <p:custDataLst>
              <p:tags r:id="rId14"/>
            </p:custDataLst>
          </p:nvPr>
        </p:nvSpPr>
        <p:spPr bwMode="auto">
          <a:xfrm>
            <a:off x="3356584" y="2476124"/>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1</a:t>
            </a:r>
          </a:p>
        </p:txBody>
      </p:sp>
      <p:sp>
        <p:nvSpPr>
          <p:cNvPr id="29" name="Rectangle 18"/>
          <p:cNvSpPr>
            <a:spLocks noChangeArrowheads="1"/>
          </p:cNvSpPr>
          <p:nvPr>
            <p:custDataLst>
              <p:tags r:id="rId15"/>
            </p:custDataLst>
          </p:nvPr>
        </p:nvSpPr>
        <p:spPr bwMode="auto">
          <a:xfrm>
            <a:off x="2924784" y="2476124"/>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9</a:t>
            </a:r>
          </a:p>
        </p:txBody>
      </p:sp>
      <p:sp>
        <p:nvSpPr>
          <p:cNvPr id="30" name="Rectangle 19"/>
          <p:cNvSpPr>
            <a:spLocks noChangeArrowheads="1"/>
          </p:cNvSpPr>
          <p:nvPr>
            <p:custDataLst>
              <p:tags r:id="rId16"/>
            </p:custDataLst>
          </p:nvPr>
        </p:nvSpPr>
        <p:spPr bwMode="auto">
          <a:xfrm>
            <a:off x="2492984" y="2476124"/>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7</a:t>
            </a:r>
          </a:p>
        </p:txBody>
      </p:sp>
      <p:sp>
        <p:nvSpPr>
          <p:cNvPr id="31" name="Rectangle 20"/>
          <p:cNvSpPr>
            <a:spLocks noChangeArrowheads="1"/>
          </p:cNvSpPr>
          <p:nvPr>
            <p:custDataLst>
              <p:tags r:id="rId17"/>
            </p:custDataLst>
          </p:nvPr>
        </p:nvSpPr>
        <p:spPr bwMode="auto">
          <a:xfrm>
            <a:off x="2059597" y="2476124"/>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4</a:t>
            </a:r>
          </a:p>
        </p:txBody>
      </p:sp>
      <p:sp>
        <p:nvSpPr>
          <p:cNvPr id="32" name="Rectangle 21"/>
          <p:cNvSpPr>
            <a:spLocks noChangeArrowheads="1"/>
          </p:cNvSpPr>
          <p:nvPr>
            <p:custDataLst>
              <p:tags r:id="rId18"/>
            </p:custDataLst>
          </p:nvPr>
        </p:nvSpPr>
        <p:spPr bwMode="auto">
          <a:xfrm>
            <a:off x="5083784" y="2476124"/>
            <a:ext cx="457200" cy="457200"/>
          </a:xfrm>
          <a:prstGeom prst="rect">
            <a:avLst/>
          </a:prstGeom>
          <a:solidFill>
            <a:srgbClr val="23B8DC"/>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smtClean="0">
                <a:solidFill>
                  <a:srgbClr val="000000"/>
                </a:solidFill>
                <a:latin typeface="Berlin Sans FB" panose="020E0602020502020306" pitchFamily="34" charset="0"/>
              </a:rPr>
              <a:t>e2</a:t>
            </a:r>
            <a:endParaRPr lang="en-US" altLang="en-US" dirty="0">
              <a:solidFill>
                <a:srgbClr val="000000"/>
              </a:solidFill>
              <a:latin typeface="Berlin Sans FB" panose="020E0602020502020306" pitchFamily="34" charset="0"/>
            </a:endParaRPr>
          </a:p>
        </p:txBody>
      </p:sp>
      <p:sp>
        <p:nvSpPr>
          <p:cNvPr id="33" name="Rectangle 22"/>
          <p:cNvSpPr>
            <a:spLocks noChangeArrowheads="1"/>
          </p:cNvSpPr>
          <p:nvPr>
            <p:custDataLst>
              <p:tags r:id="rId19"/>
            </p:custDataLst>
          </p:nvPr>
        </p:nvSpPr>
        <p:spPr bwMode="auto">
          <a:xfrm>
            <a:off x="6091847" y="2476124"/>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12</a:t>
            </a:r>
          </a:p>
        </p:txBody>
      </p:sp>
      <p:sp>
        <p:nvSpPr>
          <p:cNvPr id="34" name="Rectangle 23"/>
          <p:cNvSpPr>
            <a:spLocks noChangeArrowheads="1"/>
          </p:cNvSpPr>
          <p:nvPr>
            <p:custDataLst>
              <p:tags r:id="rId20"/>
            </p:custDataLst>
          </p:nvPr>
        </p:nvSpPr>
        <p:spPr bwMode="auto">
          <a:xfrm>
            <a:off x="3374169" y="3017462"/>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11</a:t>
            </a:r>
          </a:p>
        </p:txBody>
      </p:sp>
      <p:sp>
        <p:nvSpPr>
          <p:cNvPr id="35" name="Rectangle 24"/>
          <p:cNvSpPr>
            <a:spLocks noChangeArrowheads="1"/>
          </p:cNvSpPr>
          <p:nvPr>
            <p:custDataLst>
              <p:tags r:id="rId21"/>
            </p:custDataLst>
          </p:nvPr>
        </p:nvSpPr>
        <p:spPr bwMode="auto">
          <a:xfrm>
            <a:off x="2942369" y="3017462"/>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5</a:t>
            </a:r>
          </a:p>
        </p:txBody>
      </p:sp>
      <p:sp>
        <p:nvSpPr>
          <p:cNvPr id="36" name="Rectangle 25"/>
          <p:cNvSpPr>
            <a:spLocks noChangeArrowheads="1"/>
          </p:cNvSpPr>
          <p:nvPr>
            <p:custDataLst>
              <p:tags r:id="rId22"/>
            </p:custDataLst>
          </p:nvPr>
        </p:nvSpPr>
        <p:spPr bwMode="auto">
          <a:xfrm>
            <a:off x="2510569" y="3017462"/>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14</a:t>
            </a:r>
          </a:p>
        </p:txBody>
      </p:sp>
      <p:sp>
        <p:nvSpPr>
          <p:cNvPr id="37" name="Rectangle 26"/>
          <p:cNvSpPr>
            <a:spLocks noChangeArrowheads="1"/>
          </p:cNvSpPr>
          <p:nvPr>
            <p:custDataLst>
              <p:tags r:id="rId23"/>
            </p:custDataLst>
          </p:nvPr>
        </p:nvSpPr>
        <p:spPr bwMode="auto">
          <a:xfrm>
            <a:off x="2077182" y="3017462"/>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6</a:t>
            </a:r>
          </a:p>
        </p:txBody>
      </p:sp>
      <p:sp>
        <p:nvSpPr>
          <p:cNvPr id="38" name="Rectangle 27"/>
          <p:cNvSpPr>
            <a:spLocks noChangeArrowheads="1"/>
          </p:cNvSpPr>
          <p:nvPr>
            <p:custDataLst>
              <p:tags r:id="rId24"/>
            </p:custDataLst>
          </p:nvPr>
        </p:nvSpPr>
        <p:spPr bwMode="auto">
          <a:xfrm>
            <a:off x="5083784" y="3017462"/>
            <a:ext cx="457200" cy="457200"/>
          </a:xfrm>
          <a:prstGeom prst="rect">
            <a:avLst/>
          </a:prstGeom>
          <a:solidFill>
            <a:srgbClr val="23B8DC"/>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smtClean="0">
                <a:solidFill>
                  <a:srgbClr val="000000"/>
                </a:solidFill>
                <a:latin typeface="Berlin Sans FB" panose="020E0602020502020306" pitchFamily="34" charset="0"/>
              </a:rPr>
              <a:t>e3</a:t>
            </a:r>
            <a:endParaRPr lang="en-US" altLang="en-US" dirty="0">
              <a:solidFill>
                <a:srgbClr val="000000"/>
              </a:solidFill>
              <a:latin typeface="Berlin Sans FB" panose="020E0602020502020306" pitchFamily="34" charset="0"/>
            </a:endParaRPr>
          </a:p>
        </p:txBody>
      </p:sp>
      <p:sp>
        <p:nvSpPr>
          <p:cNvPr id="39" name="Rectangle 28"/>
          <p:cNvSpPr>
            <a:spLocks noChangeArrowheads="1"/>
          </p:cNvSpPr>
          <p:nvPr>
            <p:custDataLst>
              <p:tags r:id="rId25"/>
            </p:custDataLst>
          </p:nvPr>
        </p:nvSpPr>
        <p:spPr bwMode="auto">
          <a:xfrm>
            <a:off x="6091847" y="3017462"/>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a:solidFill>
                  <a:srgbClr val="000000"/>
                </a:solidFill>
                <a:latin typeface="Berlin Sans FB" panose="020E0602020502020306" pitchFamily="34" charset="0"/>
              </a:rPr>
              <a:t>3</a:t>
            </a:r>
          </a:p>
        </p:txBody>
      </p:sp>
      <mc:AlternateContent xmlns:mc="http://schemas.openxmlformats.org/markup-compatibility/2006" xmlns:a14="http://schemas.microsoft.com/office/drawing/2010/main">
        <mc:Choice Requires="a14">
          <p:sp>
            <p:nvSpPr>
              <p:cNvPr id="40" name="Rectangle 39"/>
              <p:cNvSpPr/>
              <p:nvPr/>
            </p:nvSpPr>
            <p:spPr>
              <a:xfrm>
                <a:off x="-404446" y="4162260"/>
                <a:ext cx="9302261" cy="837152"/>
              </a:xfrm>
              <a:prstGeom prst="rect">
                <a:avLst/>
              </a:prstGeom>
            </p:spPr>
            <p:txBody>
              <a:bodyPr wrap="square">
                <a:spAutoFit/>
              </a:bodyPr>
              <a:lstStyle/>
              <a:p>
                <a:pPr marL="1143000" lvl="2" indent="-228600">
                  <a:spcBef>
                    <a:spcPct val="20000"/>
                  </a:spcBef>
                  <a:buFont typeface="Wingdings" charset="2"/>
                  <a:buChar char="§"/>
                </a:pPr>
                <a:r>
                  <a:rPr lang="en-US" sz="2200" dirty="0" smtClean="0">
                    <a:latin typeface="Avenir Book"/>
                    <a:cs typeface="Avenir Book"/>
                  </a:rPr>
                  <a:t>An arbitrary number of equations, each distorted up to </a:t>
                </a:r>
                <a14:m>
                  <m:oMath xmlns:m="http://schemas.openxmlformats.org/officeDocument/2006/math">
                    <m:r>
                      <a:rPr lang="en-US" sz="2200">
                        <a:latin typeface="Cambria Math" panose="02040503050406030204" pitchFamily="18" charset="0"/>
                        <a:cs typeface="Avenir Book"/>
                      </a:rPr>
                      <m:t>±</m:t>
                    </m:r>
                    <m:r>
                      <m:rPr>
                        <m:nor/>
                      </m:rPr>
                      <a:rPr lang="en-US" sz="2400" dirty="0"/>
                      <m:t>α</m:t>
                    </m:r>
                    <m:r>
                      <m:rPr>
                        <m:nor/>
                      </m:rPr>
                      <a:rPr lang="en-US" sz="2400" i="0" dirty="0" smtClean="0"/>
                      <m:t>q</m:t>
                    </m:r>
                  </m:oMath>
                </a14:m>
                <a:r>
                  <a:rPr lang="en-US" sz="2200" dirty="0" smtClean="0">
                    <a:latin typeface="Avenir Book"/>
                    <a:cs typeface="Avenir Book"/>
                  </a:rPr>
                  <a:t>, </a:t>
                </a:r>
              </a:p>
              <a:p>
                <a:pPr marL="1143000" lvl="2" indent="-228600">
                  <a:spcBef>
                    <a:spcPct val="20000"/>
                  </a:spcBef>
                  <a:buFont typeface="Wingdings" charset="2"/>
                  <a:buChar char="§"/>
                </a:pPr>
                <a:r>
                  <a:rPr lang="en-US" sz="2200" dirty="0">
                    <a:latin typeface="Avenir Book"/>
                    <a:cs typeface="Avenir Book"/>
                  </a:rPr>
                  <a:t>H</a:t>
                </a:r>
                <a:r>
                  <a:rPr lang="en-US" sz="2200" dirty="0" smtClean="0">
                    <a:latin typeface="Avenir Book"/>
                    <a:cs typeface="Avenir Book"/>
                  </a:rPr>
                  <a:t>ow </a:t>
                </a:r>
                <a:r>
                  <a:rPr lang="en-US" sz="2200" dirty="0">
                    <a:latin typeface="Avenir Book"/>
                    <a:cs typeface="Avenir Book"/>
                  </a:rPr>
                  <a:t>to find s?</a:t>
                </a:r>
              </a:p>
            </p:txBody>
          </p:sp>
        </mc:Choice>
        <mc:Fallback xmlns="">
          <p:sp>
            <p:nvSpPr>
              <p:cNvPr id="40" name="Rectangle 39"/>
              <p:cNvSpPr>
                <a:spLocks noRot="1" noChangeAspect="1" noMove="1" noResize="1" noEditPoints="1" noAdjustHandles="1" noChangeArrowheads="1" noChangeShapeType="1" noTextEdit="1"/>
              </p:cNvSpPr>
              <p:nvPr/>
            </p:nvSpPr>
            <p:spPr>
              <a:xfrm>
                <a:off x="-404446" y="4162260"/>
                <a:ext cx="9302261" cy="837152"/>
              </a:xfrm>
              <a:prstGeom prst="rect">
                <a:avLst/>
              </a:prstGeom>
              <a:blipFill>
                <a:blip r:embed="rId34"/>
                <a:stretch>
                  <a:fillRect t="-4380" b="-14599"/>
                </a:stretch>
              </a:blipFill>
            </p:spPr>
            <p:txBody>
              <a:bodyPr/>
              <a:lstStyle/>
              <a:p>
                <a:r>
                  <a:rPr lang="en-US">
                    <a:noFill/>
                  </a:rPr>
                  <a:t> </a:t>
                </a:r>
              </a:p>
            </p:txBody>
          </p:sp>
        </mc:Fallback>
      </mc:AlternateContent>
      <p:sp>
        <p:nvSpPr>
          <p:cNvPr id="41" name="TextBox 40"/>
          <p:cNvSpPr txBox="1"/>
          <p:nvPr/>
        </p:nvSpPr>
        <p:spPr>
          <a:xfrm>
            <a:off x="2774344" y="1465379"/>
            <a:ext cx="349250" cy="400110"/>
          </a:xfrm>
          <a:prstGeom prst="rect">
            <a:avLst/>
          </a:prstGeom>
          <a:noFill/>
        </p:spPr>
        <p:txBody>
          <a:bodyPr wrap="square" rtlCol="0">
            <a:spAutoFit/>
          </a:bodyPr>
          <a:lstStyle/>
          <a:p>
            <a:r>
              <a:rPr lang="en-US" sz="2000" b="1" dirty="0" smtClean="0"/>
              <a:t>a</a:t>
            </a:r>
            <a:endParaRPr lang="en-US" sz="2000" b="1" dirty="0"/>
          </a:p>
        </p:txBody>
      </p:sp>
      <p:sp>
        <p:nvSpPr>
          <p:cNvPr id="42" name="TextBox 41"/>
          <p:cNvSpPr txBox="1"/>
          <p:nvPr/>
        </p:nvSpPr>
        <p:spPr>
          <a:xfrm>
            <a:off x="4175246" y="1477098"/>
            <a:ext cx="349250" cy="400110"/>
          </a:xfrm>
          <a:prstGeom prst="rect">
            <a:avLst/>
          </a:prstGeom>
          <a:noFill/>
        </p:spPr>
        <p:txBody>
          <a:bodyPr wrap="square" rtlCol="0">
            <a:spAutoFit/>
          </a:bodyPr>
          <a:lstStyle/>
          <a:p>
            <a:r>
              <a:rPr lang="en-US" sz="2000" b="1" dirty="0" smtClean="0"/>
              <a:t>s</a:t>
            </a:r>
            <a:endParaRPr lang="en-US" sz="2000" b="1" dirty="0"/>
          </a:p>
        </p:txBody>
      </p:sp>
      <p:sp>
        <p:nvSpPr>
          <p:cNvPr id="43" name="TextBox 42"/>
          <p:cNvSpPr txBox="1"/>
          <p:nvPr/>
        </p:nvSpPr>
        <p:spPr>
          <a:xfrm>
            <a:off x="5124823" y="1477097"/>
            <a:ext cx="349250" cy="400110"/>
          </a:xfrm>
          <a:prstGeom prst="rect">
            <a:avLst/>
          </a:prstGeom>
          <a:noFill/>
        </p:spPr>
        <p:txBody>
          <a:bodyPr wrap="square" rtlCol="0">
            <a:spAutoFit/>
          </a:bodyPr>
          <a:lstStyle/>
          <a:p>
            <a:r>
              <a:rPr lang="en-US" sz="2000" b="1" dirty="0"/>
              <a:t>e</a:t>
            </a:r>
          </a:p>
        </p:txBody>
      </p:sp>
      <p:sp>
        <p:nvSpPr>
          <p:cNvPr id="44" name="TextBox 43"/>
          <p:cNvSpPr txBox="1"/>
          <p:nvPr/>
        </p:nvSpPr>
        <p:spPr>
          <a:xfrm>
            <a:off x="6144727" y="1459515"/>
            <a:ext cx="349250" cy="400110"/>
          </a:xfrm>
          <a:prstGeom prst="rect">
            <a:avLst/>
          </a:prstGeom>
          <a:noFill/>
        </p:spPr>
        <p:txBody>
          <a:bodyPr wrap="square" rtlCol="0">
            <a:spAutoFit/>
          </a:bodyPr>
          <a:lstStyle/>
          <a:p>
            <a:r>
              <a:rPr lang="en-US" sz="2000" b="1" dirty="0" smtClean="0"/>
              <a:t>b</a:t>
            </a:r>
            <a:endParaRPr lang="en-US" sz="2000" b="1" dirty="0"/>
          </a:p>
        </p:txBody>
      </p:sp>
      <p:sp>
        <p:nvSpPr>
          <p:cNvPr id="46" name="TextBox 45"/>
          <p:cNvSpPr txBox="1"/>
          <p:nvPr/>
        </p:nvSpPr>
        <p:spPr>
          <a:xfrm>
            <a:off x="2127741" y="4911580"/>
            <a:ext cx="6559058" cy="1323439"/>
          </a:xfrm>
          <a:prstGeom prst="rect">
            <a:avLst/>
          </a:prstGeom>
          <a:noFill/>
        </p:spPr>
        <p:txBody>
          <a:bodyPr wrap="square" rtlCol="0">
            <a:spAutoFit/>
          </a:bodyPr>
          <a:lstStyle/>
          <a:p>
            <a:r>
              <a:rPr lang="en-US" sz="2000" dirty="0" smtClean="0">
                <a:solidFill>
                  <a:schemeClr val="tx2"/>
                </a:solidFill>
                <a:latin typeface="Avenir Book" panose="02000503020000020003"/>
              </a:rPr>
              <a:t>(2s1 + 13s2 + 7s3 + 3s4) + e1 = 13 (mod q)</a:t>
            </a:r>
          </a:p>
          <a:p>
            <a:r>
              <a:rPr lang="en-US" sz="2000" dirty="0" smtClean="0">
                <a:solidFill>
                  <a:schemeClr val="tx2"/>
                </a:solidFill>
                <a:latin typeface="Avenir Book" panose="02000503020000020003"/>
              </a:rPr>
              <a:t>(4s1 </a:t>
            </a:r>
            <a:r>
              <a:rPr lang="en-US" sz="2000" dirty="0">
                <a:solidFill>
                  <a:schemeClr val="tx2"/>
                </a:solidFill>
                <a:latin typeface="Avenir Book" panose="02000503020000020003"/>
              </a:rPr>
              <a:t>+ 7</a:t>
            </a:r>
            <a:r>
              <a:rPr lang="en-US" sz="2000" dirty="0" smtClean="0">
                <a:solidFill>
                  <a:schemeClr val="tx2"/>
                </a:solidFill>
                <a:latin typeface="Avenir Book" panose="02000503020000020003"/>
              </a:rPr>
              <a:t>s2 </a:t>
            </a:r>
            <a:r>
              <a:rPr lang="en-US" sz="2000" dirty="0">
                <a:solidFill>
                  <a:schemeClr val="tx2"/>
                </a:solidFill>
                <a:latin typeface="Avenir Book" panose="02000503020000020003"/>
              </a:rPr>
              <a:t>+ </a:t>
            </a:r>
            <a:r>
              <a:rPr lang="en-US" sz="2000" dirty="0" smtClean="0">
                <a:solidFill>
                  <a:schemeClr val="tx2"/>
                </a:solidFill>
                <a:latin typeface="Avenir Book" panose="02000503020000020003"/>
              </a:rPr>
              <a:t>9s3 </a:t>
            </a:r>
            <a:r>
              <a:rPr lang="en-US" sz="2000" dirty="0">
                <a:solidFill>
                  <a:schemeClr val="tx2"/>
                </a:solidFill>
                <a:latin typeface="Avenir Book" panose="02000503020000020003"/>
              </a:rPr>
              <a:t>+ 1</a:t>
            </a:r>
            <a:r>
              <a:rPr lang="en-US" sz="2000" dirty="0" smtClean="0">
                <a:solidFill>
                  <a:schemeClr val="tx2"/>
                </a:solidFill>
                <a:latin typeface="Avenir Book" panose="02000503020000020003"/>
              </a:rPr>
              <a:t>s4</a:t>
            </a:r>
            <a:r>
              <a:rPr lang="en-US" sz="2000" dirty="0">
                <a:solidFill>
                  <a:schemeClr val="tx2"/>
                </a:solidFill>
                <a:latin typeface="Avenir Book" panose="02000503020000020003"/>
              </a:rPr>
              <a:t>) + </a:t>
            </a:r>
            <a:r>
              <a:rPr lang="en-US" sz="2000" dirty="0" smtClean="0">
                <a:solidFill>
                  <a:schemeClr val="tx2"/>
                </a:solidFill>
                <a:latin typeface="Avenir Book" panose="02000503020000020003"/>
              </a:rPr>
              <a:t>e2 </a:t>
            </a:r>
            <a:r>
              <a:rPr lang="en-US" sz="2000" dirty="0">
                <a:solidFill>
                  <a:schemeClr val="tx2"/>
                </a:solidFill>
                <a:latin typeface="Avenir Book" panose="02000503020000020003"/>
              </a:rPr>
              <a:t>= </a:t>
            </a:r>
            <a:r>
              <a:rPr lang="en-US" sz="2000" dirty="0" smtClean="0">
                <a:solidFill>
                  <a:schemeClr val="tx2"/>
                </a:solidFill>
                <a:latin typeface="Avenir Book" panose="02000503020000020003"/>
              </a:rPr>
              <a:t>12 </a:t>
            </a:r>
            <a:r>
              <a:rPr lang="en-US" sz="2000" dirty="0">
                <a:solidFill>
                  <a:schemeClr val="tx2"/>
                </a:solidFill>
                <a:latin typeface="Avenir Book" panose="02000503020000020003"/>
              </a:rPr>
              <a:t>(mod q</a:t>
            </a:r>
            <a:r>
              <a:rPr lang="en-US" sz="2000" dirty="0" smtClean="0">
                <a:solidFill>
                  <a:schemeClr val="tx2"/>
                </a:solidFill>
                <a:latin typeface="Avenir Book" panose="02000503020000020003"/>
              </a:rPr>
              <a:t>)</a:t>
            </a:r>
          </a:p>
          <a:p>
            <a:r>
              <a:rPr lang="en-US" sz="2000" dirty="0" smtClean="0">
                <a:solidFill>
                  <a:schemeClr val="tx2"/>
                </a:solidFill>
                <a:latin typeface="Avenir Book" panose="02000503020000020003"/>
              </a:rPr>
              <a:t>(6s1 </a:t>
            </a:r>
            <a:r>
              <a:rPr lang="en-US" sz="2000" dirty="0">
                <a:solidFill>
                  <a:schemeClr val="tx2"/>
                </a:solidFill>
                <a:latin typeface="Avenir Book" panose="02000503020000020003"/>
              </a:rPr>
              <a:t>+ </a:t>
            </a:r>
            <a:r>
              <a:rPr lang="en-US" sz="2000" dirty="0" smtClean="0">
                <a:solidFill>
                  <a:schemeClr val="tx2"/>
                </a:solidFill>
                <a:latin typeface="Avenir Book" panose="02000503020000020003"/>
              </a:rPr>
              <a:t>14s2 </a:t>
            </a:r>
            <a:r>
              <a:rPr lang="en-US" sz="2000" dirty="0">
                <a:solidFill>
                  <a:schemeClr val="tx2"/>
                </a:solidFill>
                <a:latin typeface="Avenir Book" panose="02000503020000020003"/>
              </a:rPr>
              <a:t>+ </a:t>
            </a:r>
            <a:r>
              <a:rPr lang="en-US" sz="2000" dirty="0" smtClean="0">
                <a:solidFill>
                  <a:schemeClr val="tx2"/>
                </a:solidFill>
                <a:latin typeface="Avenir Book" panose="02000503020000020003"/>
              </a:rPr>
              <a:t>5s3 </a:t>
            </a:r>
            <a:r>
              <a:rPr lang="en-US" sz="2000" dirty="0">
                <a:solidFill>
                  <a:schemeClr val="tx2"/>
                </a:solidFill>
                <a:latin typeface="Avenir Book" panose="02000503020000020003"/>
              </a:rPr>
              <a:t>+ </a:t>
            </a:r>
            <a:r>
              <a:rPr lang="en-US" sz="2000" dirty="0" smtClean="0">
                <a:solidFill>
                  <a:schemeClr val="tx2"/>
                </a:solidFill>
                <a:latin typeface="Avenir Book" panose="02000503020000020003"/>
              </a:rPr>
              <a:t>11s4</a:t>
            </a:r>
            <a:r>
              <a:rPr lang="en-US" sz="2000" dirty="0">
                <a:solidFill>
                  <a:schemeClr val="tx2"/>
                </a:solidFill>
                <a:latin typeface="Avenir Book" panose="02000503020000020003"/>
              </a:rPr>
              <a:t>) + </a:t>
            </a:r>
            <a:r>
              <a:rPr lang="en-US" sz="2000" dirty="0" smtClean="0">
                <a:solidFill>
                  <a:schemeClr val="tx2"/>
                </a:solidFill>
                <a:latin typeface="Avenir Book" panose="02000503020000020003"/>
              </a:rPr>
              <a:t>e3 </a:t>
            </a:r>
            <a:r>
              <a:rPr lang="en-US" sz="2000" dirty="0">
                <a:solidFill>
                  <a:schemeClr val="tx2"/>
                </a:solidFill>
                <a:latin typeface="Avenir Book" panose="02000503020000020003"/>
              </a:rPr>
              <a:t>= </a:t>
            </a:r>
            <a:r>
              <a:rPr lang="en-US" sz="2000" dirty="0" smtClean="0">
                <a:solidFill>
                  <a:schemeClr val="tx2"/>
                </a:solidFill>
                <a:latin typeface="Avenir Book" panose="02000503020000020003"/>
              </a:rPr>
              <a:t>3 </a:t>
            </a:r>
            <a:r>
              <a:rPr lang="en-US" sz="2000" dirty="0">
                <a:solidFill>
                  <a:schemeClr val="tx2"/>
                </a:solidFill>
                <a:latin typeface="Avenir Book" panose="02000503020000020003"/>
              </a:rPr>
              <a:t>(mod q</a:t>
            </a:r>
            <a:r>
              <a:rPr lang="en-US" sz="2000" dirty="0" smtClean="0">
                <a:solidFill>
                  <a:schemeClr val="tx2"/>
                </a:solidFill>
                <a:latin typeface="Avenir Book" panose="02000503020000020003"/>
              </a:rPr>
              <a:t>)</a:t>
            </a:r>
          </a:p>
          <a:p>
            <a:r>
              <a:rPr lang="en-US" sz="2000" dirty="0" smtClean="0">
                <a:solidFill>
                  <a:schemeClr val="tx2"/>
                </a:solidFill>
                <a:latin typeface="Avenir Book" panose="02000503020000020003"/>
              </a:rPr>
              <a:t>(5s1 </a:t>
            </a:r>
            <a:r>
              <a:rPr lang="en-US" sz="2000" dirty="0">
                <a:solidFill>
                  <a:schemeClr val="tx2"/>
                </a:solidFill>
                <a:latin typeface="Avenir Book" panose="02000503020000020003"/>
              </a:rPr>
              <a:t>+ </a:t>
            </a:r>
            <a:r>
              <a:rPr lang="en-US" sz="2000" dirty="0" smtClean="0">
                <a:solidFill>
                  <a:schemeClr val="tx2"/>
                </a:solidFill>
                <a:latin typeface="Avenir Book" panose="02000503020000020003"/>
              </a:rPr>
              <a:t>11s2 </a:t>
            </a:r>
            <a:r>
              <a:rPr lang="en-US" sz="2000" dirty="0">
                <a:solidFill>
                  <a:schemeClr val="tx2"/>
                </a:solidFill>
                <a:latin typeface="Avenir Book" panose="02000503020000020003"/>
              </a:rPr>
              <a:t>+ </a:t>
            </a:r>
            <a:r>
              <a:rPr lang="en-US" sz="2000" dirty="0" smtClean="0">
                <a:solidFill>
                  <a:schemeClr val="tx2"/>
                </a:solidFill>
                <a:latin typeface="Avenir Book" panose="02000503020000020003"/>
              </a:rPr>
              <a:t>13s3 </a:t>
            </a:r>
            <a:r>
              <a:rPr lang="en-US" sz="2000" dirty="0">
                <a:solidFill>
                  <a:schemeClr val="tx2"/>
                </a:solidFill>
                <a:latin typeface="Avenir Book" panose="02000503020000020003"/>
              </a:rPr>
              <a:t>+ 2</a:t>
            </a:r>
            <a:r>
              <a:rPr lang="en-US" sz="2000" dirty="0" smtClean="0">
                <a:solidFill>
                  <a:schemeClr val="tx2"/>
                </a:solidFill>
                <a:latin typeface="Avenir Book" panose="02000503020000020003"/>
              </a:rPr>
              <a:t>s4</a:t>
            </a:r>
            <a:r>
              <a:rPr lang="en-US" sz="2000" dirty="0">
                <a:solidFill>
                  <a:schemeClr val="tx2"/>
                </a:solidFill>
                <a:latin typeface="Avenir Book" panose="02000503020000020003"/>
              </a:rPr>
              <a:t>) + </a:t>
            </a:r>
            <a:r>
              <a:rPr lang="en-US" sz="2000" dirty="0" smtClean="0">
                <a:solidFill>
                  <a:schemeClr val="tx2"/>
                </a:solidFill>
                <a:latin typeface="Avenir Book" panose="02000503020000020003"/>
              </a:rPr>
              <a:t>e4 </a:t>
            </a:r>
            <a:r>
              <a:rPr lang="en-US" sz="2000" dirty="0">
                <a:solidFill>
                  <a:schemeClr val="tx2"/>
                </a:solidFill>
                <a:latin typeface="Avenir Book" panose="02000503020000020003"/>
              </a:rPr>
              <a:t>= </a:t>
            </a:r>
            <a:r>
              <a:rPr lang="en-US" sz="2000" dirty="0" smtClean="0">
                <a:solidFill>
                  <a:schemeClr val="tx2"/>
                </a:solidFill>
                <a:latin typeface="Avenir Book" panose="02000503020000020003"/>
              </a:rPr>
              <a:t>9 </a:t>
            </a:r>
            <a:r>
              <a:rPr lang="en-US" sz="2000" dirty="0">
                <a:solidFill>
                  <a:schemeClr val="tx2"/>
                </a:solidFill>
                <a:latin typeface="Avenir Book" panose="02000503020000020003"/>
              </a:rPr>
              <a:t>(mod q</a:t>
            </a:r>
            <a:r>
              <a:rPr lang="en-US" sz="2000" dirty="0" smtClean="0">
                <a:solidFill>
                  <a:schemeClr val="tx2"/>
                </a:solidFill>
                <a:latin typeface="Avenir Book" panose="02000503020000020003"/>
              </a:rPr>
              <a:t>)</a:t>
            </a:r>
            <a:endParaRPr lang="en-US" sz="2000" dirty="0">
              <a:solidFill>
                <a:schemeClr val="tx2"/>
              </a:solidFill>
              <a:latin typeface="Avenir Book" panose="02000503020000020003"/>
            </a:endParaRPr>
          </a:p>
        </p:txBody>
      </p:sp>
      <p:sp>
        <p:nvSpPr>
          <p:cNvPr id="47" name="Rectangle 23"/>
          <p:cNvSpPr>
            <a:spLocks noChangeArrowheads="1"/>
          </p:cNvSpPr>
          <p:nvPr>
            <p:custDataLst>
              <p:tags r:id="rId26"/>
            </p:custDataLst>
          </p:nvPr>
        </p:nvSpPr>
        <p:spPr bwMode="auto">
          <a:xfrm>
            <a:off x="3368306" y="3556726"/>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a:solidFill>
                  <a:srgbClr val="000000"/>
                </a:solidFill>
                <a:latin typeface="Berlin Sans FB" panose="020E0602020502020306" pitchFamily="34" charset="0"/>
              </a:rPr>
              <a:t>2</a:t>
            </a:r>
          </a:p>
        </p:txBody>
      </p:sp>
      <p:sp>
        <p:nvSpPr>
          <p:cNvPr id="48" name="Rectangle 24"/>
          <p:cNvSpPr>
            <a:spLocks noChangeArrowheads="1"/>
          </p:cNvSpPr>
          <p:nvPr>
            <p:custDataLst>
              <p:tags r:id="rId27"/>
            </p:custDataLst>
          </p:nvPr>
        </p:nvSpPr>
        <p:spPr bwMode="auto">
          <a:xfrm>
            <a:off x="2936506" y="3556726"/>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smtClean="0">
                <a:solidFill>
                  <a:srgbClr val="000000"/>
                </a:solidFill>
                <a:latin typeface="Berlin Sans FB" panose="020E0602020502020306" pitchFamily="34" charset="0"/>
              </a:rPr>
              <a:t>13</a:t>
            </a:r>
            <a:endParaRPr lang="en-US" altLang="en-US" dirty="0">
              <a:solidFill>
                <a:srgbClr val="000000"/>
              </a:solidFill>
              <a:latin typeface="Berlin Sans FB" panose="020E0602020502020306" pitchFamily="34" charset="0"/>
            </a:endParaRPr>
          </a:p>
        </p:txBody>
      </p:sp>
      <p:sp>
        <p:nvSpPr>
          <p:cNvPr id="49" name="Rectangle 25"/>
          <p:cNvSpPr>
            <a:spLocks noChangeArrowheads="1"/>
          </p:cNvSpPr>
          <p:nvPr>
            <p:custDataLst>
              <p:tags r:id="rId28"/>
            </p:custDataLst>
          </p:nvPr>
        </p:nvSpPr>
        <p:spPr bwMode="auto">
          <a:xfrm>
            <a:off x="2504706" y="3556726"/>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smtClean="0">
                <a:solidFill>
                  <a:srgbClr val="000000"/>
                </a:solidFill>
                <a:latin typeface="Berlin Sans FB" panose="020E0602020502020306" pitchFamily="34" charset="0"/>
              </a:rPr>
              <a:t>11</a:t>
            </a:r>
            <a:endParaRPr lang="en-US" altLang="en-US" dirty="0">
              <a:solidFill>
                <a:srgbClr val="000000"/>
              </a:solidFill>
              <a:latin typeface="Berlin Sans FB" panose="020E0602020502020306" pitchFamily="34" charset="0"/>
            </a:endParaRPr>
          </a:p>
        </p:txBody>
      </p:sp>
      <p:sp>
        <p:nvSpPr>
          <p:cNvPr id="50" name="Rectangle 26"/>
          <p:cNvSpPr>
            <a:spLocks noChangeArrowheads="1"/>
          </p:cNvSpPr>
          <p:nvPr>
            <p:custDataLst>
              <p:tags r:id="rId29"/>
            </p:custDataLst>
          </p:nvPr>
        </p:nvSpPr>
        <p:spPr bwMode="auto">
          <a:xfrm>
            <a:off x="2071319" y="3556726"/>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a:solidFill>
                  <a:srgbClr val="000000"/>
                </a:solidFill>
                <a:latin typeface="Berlin Sans FB" panose="020E0602020502020306" pitchFamily="34" charset="0"/>
              </a:rPr>
              <a:t>5</a:t>
            </a:r>
          </a:p>
        </p:txBody>
      </p:sp>
      <p:sp>
        <p:nvSpPr>
          <p:cNvPr id="51" name="Rectangle 27"/>
          <p:cNvSpPr>
            <a:spLocks noChangeArrowheads="1"/>
          </p:cNvSpPr>
          <p:nvPr>
            <p:custDataLst>
              <p:tags r:id="rId30"/>
            </p:custDataLst>
          </p:nvPr>
        </p:nvSpPr>
        <p:spPr bwMode="auto">
          <a:xfrm>
            <a:off x="5077920" y="3556724"/>
            <a:ext cx="457200" cy="457200"/>
          </a:xfrm>
          <a:prstGeom prst="rect">
            <a:avLst/>
          </a:prstGeom>
          <a:solidFill>
            <a:srgbClr val="23B8DC"/>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smtClean="0">
                <a:solidFill>
                  <a:srgbClr val="000000"/>
                </a:solidFill>
                <a:latin typeface="Berlin Sans FB" panose="020E0602020502020306" pitchFamily="34" charset="0"/>
              </a:rPr>
              <a:t>e3</a:t>
            </a:r>
            <a:endParaRPr lang="en-US" altLang="en-US" dirty="0">
              <a:solidFill>
                <a:srgbClr val="000000"/>
              </a:solidFill>
              <a:latin typeface="Berlin Sans FB" panose="020E0602020502020306" pitchFamily="34" charset="0"/>
            </a:endParaRPr>
          </a:p>
        </p:txBody>
      </p:sp>
      <p:sp>
        <p:nvSpPr>
          <p:cNvPr id="52" name="Rectangle 28"/>
          <p:cNvSpPr>
            <a:spLocks noChangeArrowheads="1"/>
          </p:cNvSpPr>
          <p:nvPr>
            <p:custDataLst>
              <p:tags r:id="rId31"/>
            </p:custDataLst>
          </p:nvPr>
        </p:nvSpPr>
        <p:spPr bwMode="auto">
          <a:xfrm>
            <a:off x="6085982" y="3574309"/>
            <a:ext cx="457200" cy="457200"/>
          </a:xfrm>
          <a:prstGeom prst="rect">
            <a:avLst/>
          </a:prstGeom>
          <a:solidFill>
            <a:srgbClr val="FFFF00"/>
          </a:solidFill>
          <a:ln w="38100">
            <a:solidFill>
              <a:srgbClr val="000000"/>
            </a:solidFill>
            <a:round/>
            <a:headEnd/>
            <a:tailEnd/>
          </a:ln>
        </p:spPr>
        <p:txBody>
          <a:bodyPr wrap="none" lIns="90000" tIns="45000" rIns="90000" bIns="45000" anchor="ctr"/>
          <a:lstStyle/>
          <a:p>
            <a:pPr algn="ctr" rtl="0" hangingPunct="0">
              <a:lnSpc>
                <a:spcPct val="117000"/>
              </a:lnSpc>
              <a:buClr>
                <a:srgbClr val="000000"/>
              </a:buClr>
              <a:buSzPct val="100000"/>
              <a:buFont typeface="Times New Roman" panose="02020603050405020304" pitchFamily="18" charset="0"/>
              <a:buNone/>
            </a:pPr>
            <a:r>
              <a:rPr lang="en-US" altLang="en-US" dirty="0" smtClean="0">
                <a:solidFill>
                  <a:srgbClr val="000000"/>
                </a:solidFill>
                <a:latin typeface="Berlin Sans FB" panose="020E0602020502020306" pitchFamily="34" charset="0"/>
              </a:rPr>
              <a:t>9</a:t>
            </a:r>
            <a:endParaRPr lang="en-US" altLang="en-US" dirty="0">
              <a:solidFill>
                <a:srgbClr val="000000"/>
              </a:solidFill>
              <a:latin typeface="Berlin Sans FB" panose="020E0602020502020306" pitchFamily="34" charset="0"/>
            </a:endParaRPr>
          </a:p>
        </p:txBody>
      </p:sp>
    </p:spTree>
    <p:extLst>
      <p:ext uri="{BB962C8B-B14F-4D97-AF65-F5344CB8AC3E}">
        <p14:creationId xmlns:p14="http://schemas.microsoft.com/office/powerpoint/2010/main" val="1656021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041FEBA-683F-B44C-A647-A4FB58DC8725}" type="slidenum">
              <a:rPr lang="en-US" smtClean="0"/>
              <a:t>22</a:t>
            </a:fld>
            <a:endParaRPr lang="en-US"/>
          </a:p>
        </p:txBody>
      </p:sp>
      <p:sp>
        <p:nvSpPr>
          <p:cNvPr id="9" name="Title 8"/>
          <p:cNvSpPr>
            <a:spLocks noGrp="1"/>
          </p:cNvSpPr>
          <p:nvPr>
            <p:ph type="title"/>
          </p:nvPr>
        </p:nvSpPr>
        <p:spPr>
          <a:xfrm>
            <a:off x="457200" y="635260"/>
            <a:ext cx="8229600" cy="676868"/>
          </a:xfrm>
        </p:spPr>
        <p:txBody>
          <a:bodyPr>
            <a:normAutofit fontScale="90000"/>
          </a:bodyPr>
          <a:lstStyle/>
          <a:p>
            <a:r>
              <a:rPr lang="en-US" dirty="0" smtClean="0"/>
              <a:t>Why Learning with Error (LWE)?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037" y="1425879"/>
            <a:ext cx="5067300" cy="4781550"/>
          </a:xfrm>
          <a:prstGeom prst="rect">
            <a:avLst/>
          </a:prstGeom>
        </p:spPr>
      </p:pic>
      <p:sp>
        <p:nvSpPr>
          <p:cNvPr id="3" name="TextBox 2"/>
          <p:cNvSpPr txBox="1"/>
          <p:nvPr/>
        </p:nvSpPr>
        <p:spPr>
          <a:xfrm>
            <a:off x="3640018" y="5926014"/>
            <a:ext cx="580292" cy="400110"/>
          </a:xfrm>
          <a:prstGeom prst="rect">
            <a:avLst/>
          </a:prstGeom>
          <a:noFill/>
        </p:spPr>
        <p:txBody>
          <a:bodyPr wrap="square" rtlCol="0">
            <a:spAutoFit/>
          </a:bodyPr>
          <a:lstStyle/>
          <a:p>
            <a:r>
              <a:rPr lang="en-US" sz="2000" b="1" dirty="0" smtClean="0"/>
              <a:t>n</a:t>
            </a:r>
            <a:endParaRPr lang="en-US" sz="2000" b="1" dirty="0"/>
          </a:p>
        </p:txBody>
      </p:sp>
      <p:sp>
        <p:nvSpPr>
          <p:cNvPr id="45" name="TextBox 44"/>
          <p:cNvSpPr txBox="1"/>
          <p:nvPr/>
        </p:nvSpPr>
        <p:spPr>
          <a:xfrm>
            <a:off x="1141531" y="3667158"/>
            <a:ext cx="580292" cy="400110"/>
          </a:xfrm>
          <a:prstGeom prst="rect">
            <a:avLst/>
          </a:prstGeom>
          <a:noFill/>
        </p:spPr>
        <p:txBody>
          <a:bodyPr wrap="square" rtlCol="0">
            <a:spAutoFit/>
          </a:bodyPr>
          <a:lstStyle/>
          <a:p>
            <a:r>
              <a:rPr lang="en-US" sz="2000" b="1" dirty="0" smtClean="0"/>
              <a:t>α</a:t>
            </a:r>
            <a:endParaRPr lang="en-US" sz="2000" b="1" dirty="0"/>
          </a:p>
        </p:txBody>
      </p:sp>
      <p:sp>
        <p:nvSpPr>
          <p:cNvPr id="47" name="Rectangle 46"/>
          <p:cNvSpPr/>
          <p:nvPr/>
        </p:nvSpPr>
        <p:spPr>
          <a:xfrm>
            <a:off x="1568824" y="6627168"/>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a:t>
            </a:r>
            <a:r>
              <a:rPr lang="en-US" sz="900" dirty="0">
                <a:latin typeface="Avenir Book" panose="02000503020000020003" pitchFamily="2" charset="0"/>
                <a:cs typeface="Times New Roman" panose="02020603050405020304" pitchFamily="18" charset="0"/>
              </a:rPr>
              <a:t>] https://www.latticechallenge.org/lwe_challenge/challenge.php</a:t>
            </a:r>
          </a:p>
        </p:txBody>
      </p:sp>
      <p:sp>
        <p:nvSpPr>
          <p:cNvPr id="48" name="TextBox 47"/>
          <p:cNvSpPr txBox="1"/>
          <p:nvPr/>
        </p:nvSpPr>
        <p:spPr>
          <a:xfrm>
            <a:off x="6139451" y="1434063"/>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
        <p:nvSpPr>
          <p:cNvPr id="49" name="Content Placeholder 5"/>
          <p:cNvSpPr>
            <a:spLocks noGrp="1"/>
          </p:cNvSpPr>
          <p:nvPr>
            <p:ph idx="1"/>
          </p:nvPr>
        </p:nvSpPr>
        <p:spPr>
          <a:xfrm>
            <a:off x="6770077" y="5732585"/>
            <a:ext cx="2182729" cy="684713"/>
          </a:xfrm>
          <a:ln>
            <a:solidFill>
              <a:srgbClr val="0070C0"/>
            </a:solidFill>
          </a:ln>
        </p:spPr>
        <p:txBody>
          <a:bodyPr>
            <a:noAutofit/>
          </a:bodyPr>
          <a:lstStyle/>
          <a:p>
            <a:pPr marL="0" indent="0">
              <a:buNone/>
            </a:pPr>
            <a:r>
              <a:rPr lang="en-US" sz="2000" dirty="0" smtClean="0"/>
              <a:t>We are building with n = 256, 512</a:t>
            </a:r>
            <a:endParaRPr lang="en-US" sz="2000" dirty="0"/>
          </a:p>
          <a:p>
            <a:pPr marL="0" indent="0">
              <a:buNone/>
            </a:pPr>
            <a:endParaRPr lang="en-US" sz="2000" dirty="0"/>
          </a:p>
        </p:txBody>
      </p:sp>
      <p:sp>
        <p:nvSpPr>
          <p:cNvPr id="4" name="Oval Callout 3"/>
          <p:cNvSpPr/>
          <p:nvPr/>
        </p:nvSpPr>
        <p:spPr>
          <a:xfrm>
            <a:off x="5474057" y="6042967"/>
            <a:ext cx="1037490" cy="430336"/>
          </a:xfrm>
          <a:prstGeom prst="wedgeEllipseCallout">
            <a:avLst>
              <a:gd name="adj1" fmla="val -219138"/>
              <a:gd name="adj2" fmla="val -80519"/>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759692" y="6057408"/>
            <a:ext cx="498855" cy="430887"/>
          </a:xfrm>
          <a:prstGeom prst="rect">
            <a:avLst/>
          </a:prstGeom>
          <a:noFill/>
        </p:spPr>
        <p:txBody>
          <a:bodyPr wrap="none" rtlCol="0">
            <a:spAutoFit/>
          </a:bodyPr>
          <a:lstStyle/>
          <a:p>
            <a:r>
              <a:rPr lang="en-US" sz="2200" dirty="0" smtClean="0">
                <a:latin typeface="Avenir Book" panose="02000503020000020003"/>
              </a:rPr>
              <a:t>75</a:t>
            </a:r>
            <a:endParaRPr lang="en-US" sz="2200" dirty="0">
              <a:latin typeface="Avenir Book" panose="02000503020000020003"/>
            </a:endParaRPr>
          </a:p>
        </p:txBody>
      </p:sp>
    </p:spTree>
    <p:extLst>
      <p:ext uri="{BB962C8B-B14F-4D97-AF65-F5344CB8AC3E}">
        <p14:creationId xmlns:p14="http://schemas.microsoft.com/office/powerpoint/2010/main" val="3749486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25" y="740770"/>
            <a:ext cx="8349175" cy="676868"/>
          </a:xfrm>
        </p:spPr>
        <p:txBody>
          <a:bodyPr>
            <a:noAutofit/>
          </a:bodyPr>
          <a:lstStyle/>
          <a:p>
            <a:r>
              <a:rPr lang="en-US" sz="2800" dirty="0"/>
              <a:t>Post-Quantum Cryptography (PQC) Standardization (</a:t>
            </a:r>
            <a:r>
              <a:rPr lang="en-US" sz="2800" dirty="0">
                <a:solidFill>
                  <a:schemeClr val="accent1"/>
                </a:solidFill>
              </a:rPr>
              <a:t>Round </a:t>
            </a:r>
            <a:r>
              <a:rPr lang="en-US" sz="2800" dirty="0" smtClean="0">
                <a:solidFill>
                  <a:schemeClr val="accent1"/>
                </a:solidFill>
              </a:rPr>
              <a:t>-2</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9041FEBA-683F-B44C-A647-A4FB58DC8725}" type="slidenum">
              <a:rPr lang="en-US" smtClean="0"/>
              <a:t>23</a:t>
            </a:fld>
            <a:endParaRPr lang="en-US"/>
          </a:p>
        </p:txBody>
      </p:sp>
      <p:sp>
        <p:nvSpPr>
          <p:cNvPr id="5" name="Content Placeholder 5"/>
          <p:cNvSpPr txBox="1">
            <a:spLocks/>
          </p:cNvSpPr>
          <p:nvPr/>
        </p:nvSpPr>
        <p:spPr>
          <a:xfrm>
            <a:off x="60449" y="1664059"/>
            <a:ext cx="4154322"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NIST</a:t>
            </a:r>
          </a:p>
          <a:p>
            <a:pPr lvl="1"/>
            <a:r>
              <a:rPr lang="en-US" dirty="0" smtClean="0"/>
              <a:t>Jan 30, 2019 published candidates of Round-2: </a:t>
            </a:r>
          </a:p>
          <a:p>
            <a:pPr lvl="1"/>
            <a:r>
              <a:rPr lang="en-US" dirty="0" smtClean="0"/>
              <a:t>27 submissions </a:t>
            </a:r>
          </a:p>
          <a:p>
            <a:pPr lvl="1"/>
            <a:r>
              <a:rPr lang="en-US" dirty="0" smtClean="0"/>
              <a:t>Who survived?</a:t>
            </a:r>
          </a:p>
          <a:p>
            <a:pPr lvl="2"/>
            <a:r>
              <a:rPr lang="en-US" dirty="0" smtClean="0">
                <a:solidFill>
                  <a:srgbClr val="0070C0"/>
                </a:solidFill>
              </a:rPr>
              <a:t>12</a:t>
            </a:r>
            <a:r>
              <a:rPr lang="en-US" dirty="0" smtClean="0"/>
              <a:t> lattice-based</a:t>
            </a:r>
          </a:p>
          <a:p>
            <a:pPr lvl="2"/>
            <a:r>
              <a:rPr lang="en-US" dirty="0">
                <a:solidFill>
                  <a:srgbClr val="0070C0"/>
                </a:solidFill>
              </a:rPr>
              <a:t>8</a:t>
            </a:r>
            <a:r>
              <a:rPr lang="en-US" dirty="0" smtClean="0"/>
              <a:t> code-based</a:t>
            </a:r>
          </a:p>
          <a:p>
            <a:pPr lvl="2"/>
            <a:r>
              <a:rPr lang="en-US" dirty="0"/>
              <a:t>s</a:t>
            </a:r>
            <a:r>
              <a:rPr lang="en-US" dirty="0" smtClean="0"/>
              <a:t>ome multivariate-based and hash based for digital signatures</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036" y="1917289"/>
            <a:ext cx="5162621" cy="4070555"/>
          </a:xfrm>
          <a:prstGeom prst="rect">
            <a:avLst/>
          </a:prstGeom>
        </p:spPr>
      </p:pic>
      <p:cxnSp>
        <p:nvCxnSpPr>
          <p:cNvPr id="10" name="Straight Connector 9"/>
          <p:cNvCxnSpPr/>
          <p:nvPr/>
        </p:nvCxnSpPr>
        <p:spPr>
          <a:xfrm>
            <a:off x="6197600" y="2235200"/>
            <a:ext cx="914400" cy="0"/>
          </a:xfrm>
          <a:prstGeom prst="line">
            <a:avLst/>
          </a:prstGeom>
          <a:ln>
            <a:solidFill>
              <a:srgbClr val="B1202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856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24</a:t>
            </a:fld>
            <a:endParaRPr lang="en-US"/>
          </a:p>
        </p:txBody>
      </p:sp>
      <p:sp>
        <p:nvSpPr>
          <p:cNvPr id="5" name="Title 1"/>
          <p:cNvSpPr txBox="1">
            <a:spLocks/>
          </p:cNvSpPr>
          <p:nvPr/>
        </p:nvSpPr>
        <p:spPr>
          <a:xfrm>
            <a:off x="337625" y="740770"/>
            <a:ext cx="8349175" cy="67686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r>
              <a:rPr lang="en-US" sz="2800" smtClean="0"/>
              <a:t>Post-Quantum Cryptography (PQC) Standardization (</a:t>
            </a:r>
            <a:r>
              <a:rPr lang="en-US" sz="2800" smtClean="0">
                <a:solidFill>
                  <a:schemeClr val="accent1"/>
                </a:solidFill>
              </a:rPr>
              <a:t>Round -2</a:t>
            </a:r>
            <a:r>
              <a:rPr lang="en-US" sz="2800" smtClean="0"/>
              <a:t>)</a:t>
            </a:r>
            <a:endParaRPr lang="en-US" sz="2800" dirty="0"/>
          </a:p>
        </p:txBody>
      </p:sp>
      <p:graphicFrame>
        <p:nvGraphicFramePr>
          <p:cNvPr id="7" name="Table 6"/>
          <p:cNvGraphicFramePr>
            <a:graphicFrameLocks noGrp="1"/>
          </p:cNvGraphicFramePr>
          <p:nvPr>
            <p:extLst>
              <p:ext uri="{D42A27DB-BD31-4B8C-83A1-F6EECF244321}">
                <p14:modId xmlns:p14="http://schemas.microsoft.com/office/powerpoint/2010/main" val="251404057"/>
              </p:ext>
            </p:extLst>
          </p:nvPr>
        </p:nvGraphicFramePr>
        <p:xfrm>
          <a:off x="590838" y="1800669"/>
          <a:ext cx="8215533" cy="3727932"/>
        </p:xfrm>
        <a:graphic>
          <a:graphicData uri="http://schemas.openxmlformats.org/drawingml/2006/table">
            <a:tbl>
              <a:tblPr firstRow="1" firstCol="1" bandRow="1"/>
              <a:tblGrid>
                <a:gridCol w="484122">
                  <a:extLst>
                    <a:ext uri="{9D8B030D-6E8A-4147-A177-3AD203B41FA5}">
                      <a16:colId xmlns:a16="http://schemas.microsoft.com/office/drawing/2014/main" val="1874516301"/>
                    </a:ext>
                  </a:extLst>
                </a:gridCol>
                <a:gridCol w="2421420">
                  <a:extLst>
                    <a:ext uri="{9D8B030D-6E8A-4147-A177-3AD203B41FA5}">
                      <a16:colId xmlns:a16="http://schemas.microsoft.com/office/drawing/2014/main" val="2108213198"/>
                    </a:ext>
                  </a:extLst>
                </a:gridCol>
                <a:gridCol w="1018355">
                  <a:extLst>
                    <a:ext uri="{9D8B030D-6E8A-4147-A177-3AD203B41FA5}">
                      <a16:colId xmlns:a16="http://schemas.microsoft.com/office/drawing/2014/main" val="1527039759"/>
                    </a:ext>
                  </a:extLst>
                </a:gridCol>
                <a:gridCol w="1745750">
                  <a:extLst>
                    <a:ext uri="{9D8B030D-6E8A-4147-A177-3AD203B41FA5}">
                      <a16:colId xmlns:a16="http://schemas.microsoft.com/office/drawing/2014/main" val="165548003"/>
                    </a:ext>
                  </a:extLst>
                </a:gridCol>
                <a:gridCol w="1236573">
                  <a:extLst>
                    <a:ext uri="{9D8B030D-6E8A-4147-A177-3AD203B41FA5}">
                      <a16:colId xmlns:a16="http://schemas.microsoft.com/office/drawing/2014/main" val="2275903521"/>
                    </a:ext>
                  </a:extLst>
                </a:gridCol>
                <a:gridCol w="1309313">
                  <a:extLst>
                    <a:ext uri="{9D8B030D-6E8A-4147-A177-3AD203B41FA5}">
                      <a16:colId xmlns:a16="http://schemas.microsoft.com/office/drawing/2014/main" val="3620052740"/>
                    </a:ext>
                  </a:extLst>
                </a:gridCol>
              </a:tblGrid>
              <a:tr h="366666">
                <a:tc rowSpan="2">
                  <a:txBody>
                    <a:bodyPr/>
                    <a:lstStyle/>
                    <a:p>
                      <a:pPr marL="0" marR="0" algn="ctr">
                        <a:lnSpc>
                          <a:spcPct val="107000"/>
                        </a:lnSpc>
                        <a:spcBef>
                          <a:spcPts val="0"/>
                        </a:spcBef>
                        <a:spcAft>
                          <a:spcPts val="0"/>
                        </a:spcAft>
                      </a:pPr>
                      <a:r>
                        <a:rPr lang="en-US" sz="1400" b="1" dirty="0" smtClean="0">
                          <a:effectLst/>
                          <a:latin typeface="Times New Roman" panose="02020603050405020304" pitchFamily="18" charset="0"/>
                          <a:ea typeface="DengXian"/>
                          <a:cs typeface="Times New Roman" panose="02020603050405020304" pitchFamily="18" charset="0"/>
                        </a:rPr>
                        <a:t>Sr. No.</a:t>
                      </a:r>
                      <a:r>
                        <a:rPr lang="en-US" sz="1400" b="1"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800" b="1" dirty="0">
                          <a:solidFill>
                            <a:srgbClr val="C00000"/>
                          </a:solidFill>
                          <a:effectLst/>
                          <a:latin typeface="Times New Roman" panose="02020603050405020304" pitchFamily="18" charset="0"/>
                          <a:ea typeface="DengXian"/>
                          <a:cs typeface="Times New Roman" panose="02020603050405020304" pitchFamily="18" charset="0"/>
                        </a:rPr>
                        <a:t>Public-Key Encryption</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22102893"/>
                  </a:ext>
                </a:extLst>
              </a:tr>
              <a:tr h="560211">
                <a:tc vMerge="1">
                  <a:txBody>
                    <a:bodyPr/>
                    <a:lstStyle/>
                    <a:p>
                      <a:endParaRPr lang="en-US"/>
                    </a:p>
                  </a:txBody>
                  <a:tcPr/>
                </a:tc>
                <a:tc gridSpan="2">
                  <a:txBody>
                    <a:bodyPr/>
                    <a:lstStyle/>
                    <a:p>
                      <a:pPr marL="0" marR="0" algn="ctr">
                        <a:lnSpc>
                          <a:spcPct val="107000"/>
                        </a:lnSpc>
                        <a:spcBef>
                          <a:spcPts val="0"/>
                        </a:spcBef>
                        <a:spcAft>
                          <a:spcPts val="0"/>
                        </a:spcAft>
                      </a:pPr>
                      <a:r>
                        <a:rPr lang="en-US" sz="1400" b="1" dirty="0">
                          <a:effectLst/>
                          <a:latin typeface="Times New Roman" panose="02020603050405020304" pitchFamily="18" charset="0"/>
                          <a:ea typeface="DengXian"/>
                          <a:cs typeface="Times New Roman" panose="02020603050405020304" pitchFamily="18" charset="0"/>
                        </a:rPr>
                        <a:t>Lattice-based/Ring-LWE</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400" b="1" dirty="0">
                          <a:effectLst/>
                          <a:latin typeface="Times New Roman" panose="02020603050405020304" pitchFamily="18" charset="0"/>
                          <a:ea typeface="DengXian"/>
                          <a:cs typeface="Times New Roman" panose="02020603050405020304" pitchFamily="18" charset="0"/>
                        </a:rPr>
                        <a:t>Code-based</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Other</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272125881"/>
                  </a:ext>
                </a:extLst>
              </a:tr>
              <a:tr h="560211">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1</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dirty="0">
                          <a:solidFill>
                            <a:srgbClr val="0563C1"/>
                          </a:solidFill>
                          <a:effectLst/>
                          <a:latin typeface="Times New Roman" panose="02020603050405020304" pitchFamily="18" charset="0"/>
                          <a:ea typeface="DengXian"/>
                          <a:cs typeface="Times New Roman" panose="02020603050405020304" pitchFamily="18" charset="0"/>
                          <a:hlinkClick r:id="rId3"/>
                        </a:rPr>
                        <a:t>NTRU Prime</a:t>
                      </a: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4"/>
                        </a:rPr>
                        <a:t>Classic McEliece</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(Binary </a:t>
                      </a:r>
                      <a:r>
                        <a:rPr lang="en-US" sz="1400" dirty="0" err="1">
                          <a:solidFill>
                            <a:srgbClr val="7F7F7F"/>
                          </a:solidFill>
                          <a:effectLst/>
                          <a:latin typeface="Times New Roman" panose="02020603050405020304" pitchFamily="18" charset="0"/>
                          <a:ea typeface="DengXian"/>
                          <a:cs typeface="Times New Roman" panose="02020603050405020304" pitchFamily="18" charset="0"/>
                        </a:rPr>
                        <a:t>Goppa</a:t>
                      </a:r>
                      <a:r>
                        <a:rPr lang="en-US" sz="1400" dirty="0">
                          <a:solidFill>
                            <a:srgbClr val="7F7F7F"/>
                          </a:solidFill>
                          <a:effectLst/>
                          <a:latin typeface="Times New Roman" panose="02020603050405020304" pitchFamily="18" charset="0"/>
                          <a:ea typeface="DengXian"/>
                          <a:cs typeface="Times New Roman" panose="02020603050405020304" pitchFamily="18" charset="0"/>
                        </a:rPr>
                        <a:t>)</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1489234"/>
                  </a:ext>
                </a:extLst>
              </a:tr>
              <a:tr h="560211">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2</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5"/>
                        </a:rPr>
                        <a:t>NTRU</a:t>
                      </a:r>
                      <a:r>
                        <a:rPr lang="en-US" sz="1400">
                          <a:effectLst/>
                          <a:latin typeface="Times New Roman" panose="02020603050405020304" pitchFamily="18" charset="0"/>
                          <a:ea typeface="DengXian"/>
                          <a:cs typeface="Times New Roman" panose="02020603050405020304" pitchFamily="18" charset="0"/>
                        </a:rPr>
                        <a:t> </a:t>
                      </a:r>
                      <a:r>
                        <a:rPr lang="en-US" sz="1400">
                          <a:solidFill>
                            <a:srgbClr val="538135"/>
                          </a:solidFill>
                          <a:effectLst/>
                          <a:latin typeface="Times New Roman" panose="02020603050405020304" pitchFamily="18" charset="0"/>
                          <a:ea typeface="DengXian"/>
                          <a:cs typeface="Times New Roman" panose="02020603050405020304" pitchFamily="18" charset="0"/>
                        </a:rPr>
                        <a:t/>
                      </a:r>
                      <a:br>
                        <a:rPr lang="en-US" sz="1400">
                          <a:solidFill>
                            <a:srgbClr val="538135"/>
                          </a:solidFill>
                          <a:effectLst/>
                          <a:latin typeface="Times New Roman" panose="02020603050405020304" pitchFamily="18" charset="0"/>
                          <a:ea typeface="DengXian"/>
                          <a:cs typeface="Times New Roman" panose="02020603050405020304" pitchFamily="18" charset="0"/>
                        </a:rPr>
                      </a:br>
                      <a:r>
                        <a:rPr lang="en-US" sz="1400" i="1">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6"/>
                        </a:rPr>
                        <a:t>HQC</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(BCH &amp; cyclic)</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1992097"/>
                  </a:ext>
                </a:extLst>
              </a:tr>
              <a:tr h="560211">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3</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7"/>
                        </a:rPr>
                        <a:t>LAC</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8"/>
                        </a:rPr>
                        <a:t>RQC</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(cyclic)</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3054986"/>
                  </a:ext>
                </a:extLst>
              </a:tr>
              <a:tr h="560211">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4</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9"/>
                        </a:rPr>
                        <a:t>SABER</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(Mod-LWR)</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0"/>
                        </a:rPr>
                        <a:t>LEDA</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(LDPC)</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0691863"/>
                  </a:ext>
                </a:extLst>
              </a:tr>
              <a:tr h="560211">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5</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1"/>
                        </a:rPr>
                        <a:t>Round5</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(R-LWR)</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2"/>
                        </a:rPr>
                        <a:t>ROLLO </a:t>
                      </a:r>
                      <a:br>
                        <a:rPr lang="en-US" sz="1400" u="sng">
                          <a:solidFill>
                            <a:srgbClr val="0563C1"/>
                          </a:solidFill>
                          <a:effectLst/>
                          <a:latin typeface="Times New Roman" panose="02020603050405020304" pitchFamily="18" charset="0"/>
                          <a:ea typeface="DengXian"/>
                          <a:cs typeface="Times New Roman" panose="02020603050405020304" pitchFamily="18" charset="0"/>
                          <a:hlinkClick r:id="rId12"/>
                        </a:rPr>
                      </a:b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2"/>
                        </a:rPr>
                        <a:t>(LAKE &amp; LOCKER)</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(LRPC)</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165049"/>
                  </a:ext>
                </a:extLst>
              </a:tr>
            </a:tbl>
          </a:graphicData>
        </a:graphic>
      </p:graphicFrame>
    </p:spTree>
    <p:extLst>
      <p:ext uri="{BB962C8B-B14F-4D97-AF65-F5344CB8AC3E}">
        <p14:creationId xmlns:p14="http://schemas.microsoft.com/office/powerpoint/2010/main" val="27016684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25</a:t>
            </a:fld>
            <a:endParaRPr lang="en-US"/>
          </a:p>
        </p:txBody>
      </p:sp>
      <p:sp>
        <p:nvSpPr>
          <p:cNvPr id="5" name="Title 1"/>
          <p:cNvSpPr>
            <a:spLocks noGrp="1"/>
          </p:cNvSpPr>
          <p:nvPr>
            <p:ph type="title"/>
          </p:nvPr>
        </p:nvSpPr>
        <p:spPr>
          <a:xfrm>
            <a:off x="337625" y="740770"/>
            <a:ext cx="8349175" cy="676868"/>
          </a:xfrm>
        </p:spPr>
        <p:txBody>
          <a:bodyPr>
            <a:noAutofit/>
          </a:bodyPr>
          <a:lstStyle/>
          <a:p>
            <a:r>
              <a:rPr lang="en-US" sz="2800" dirty="0"/>
              <a:t>Post-Quantum Cryptography (PQC) Standardization (</a:t>
            </a:r>
            <a:r>
              <a:rPr lang="en-US" sz="2800" dirty="0">
                <a:solidFill>
                  <a:schemeClr val="accent1"/>
                </a:solidFill>
              </a:rPr>
              <a:t>Round </a:t>
            </a:r>
            <a:r>
              <a:rPr lang="en-US" sz="2800" dirty="0" smtClean="0">
                <a:solidFill>
                  <a:schemeClr val="accent1"/>
                </a:solidFill>
              </a:rPr>
              <a:t>-2</a:t>
            </a:r>
            <a:r>
              <a:rPr lang="en-US" sz="2800" dirty="0" smtClean="0"/>
              <a:t>)</a:t>
            </a:r>
            <a:endParaRPr lang="en-US" sz="2800" dirty="0"/>
          </a:p>
        </p:txBody>
      </p:sp>
      <p:graphicFrame>
        <p:nvGraphicFramePr>
          <p:cNvPr id="6" name="Table 5"/>
          <p:cNvGraphicFramePr>
            <a:graphicFrameLocks noGrp="1"/>
          </p:cNvGraphicFramePr>
          <p:nvPr>
            <p:extLst>
              <p:ext uri="{D42A27DB-BD31-4B8C-83A1-F6EECF244321}">
                <p14:modId xmlns:p14="http://schemas.microsoft.com/office/powerpoint/2010/main" val="3356469167"/>
              </p:ext>
            </p:extLst>
          </p:nvPr>
        </p:nvGraphicFramePr>
        <p:xfrm>
          <a:off x="773724" y="1899141"/>
          <a:ext cx="7793500" cy="3907043"/>
        </p:xfrm>
        <a:graphic>
          <a:graphicData uri="http://schemas.openxmlformats.org/drawingml/2006/table">
            <a:tbl>
              <a:tblPr firstRow="1" firstCol="1" bandRow="1"/>
              <a:tblGrid>
                <a:gridCol w="429352">
                  <a:extLst>
                    <a:ext uri="{9D8B030D-6E8A-4147-A177-3AD203B41FA5}">
                      <a16:colId xmlns:a16="http://schemas.microsoft.com/office/drawing/2014/main" val="2298475549"/>
                    </a:ext>
                  </a:extLst>
                </a:gridCol>
                <a:gridCol w="2257930">
                  <a:extLst>
                    <a:ext uri="{9D8B030D-6E8A-4147-A177-3AD203B41FA5}">
                      <a16:colId xmlns:a16="http://schemas.microsoft.com/office/drawing/2014/main" val="4147271281"/>
                    </a:ext>
                  </a:extLst>
                </a:gridCol>
                <a:gridCol w="1035044">
                  <a:extLst>
                    <a:ext uri="{9D8B030D-6E8A-4147-A177-3AD203B41FA5}">
                      <a16:colId xmlns:a16="http://schemas.microsoft.com/office/drawing/2014/main" val="461124810"/>
                    </a:ext>
                  </a:extLst>
                </a:gridCol>
                <a:gridCol w="1725074">
                  <a:extLst>
                    <a:ext uri="{9D8B030D-6E8A-4147-A177-3AD203B41FA5}">
                      <a16:colId xmlns:a16="http://schemas.microsoft.com/office/drawing/2014/main" val="111681085"/>
                    </a:ext>
                  </a:extLst>
                </a:gridCol>
                <a:gridCol w="1104047">
                  <a:extLst>
                    <a:ext uri="{9D8B030D-6E8A-4147-A177-3AD203B41FA5}">
                      <a16:colId xmlns:a16="http://schemas.microsoft.com/office/drawing/2014/main" val="2995171411"/>
                    </a:ext>
                  </a:extLst>
                </a:gridCol>
                <a:gridCol w="1242053">
                  <a:extLst>
                    <a:ext uri="{9D8B030D-6E8A-4147-A177-3AD203B41FA5}">
                      <a16:colId xmlns:a16="http://schemas.microsoft.com/office/drawing/2014/main" val="1870463590"/>
                    </a:ext>
                  </a:extLst>
                </a:gridCol>
              </a:tblGrid>
              <a:tr h="342451">
                <a:tc rowSpan="2">
                  <a:txBody>
                    <a:bodyPr/>
                    <a:lstStyle/>
                    <a:p>
                      <a:pPr marL="0" marR="0" algn="ctr">
                        <a:lnSpc>
                          <a:spcPct val="107000"/>
                        </a:lnSpc>
                        <a:spcBef>
                          <a:spcPts val="0"/>
                        </a:spcBef>
                        <a:spcAft>
                          <a:spcPts val="0"/>
                        </a:spcAft>
                      </a:pPr>
                      <a:r>
                        <a:rPr lang="en-US" sz="1400" b="1" dirty="0" smtClean="0">
                          <a:effectLst/>
                          <a:latin typeface="Times New Roman" panose="02020603050405020304" pitchFamily="18" charset="0"/>
                          <a:ea typeface="DengXian"/>
                          <a:cs typeface="Times New Roman" panose="02020603050405020304" pitchFamily="18" charset="0"/>
                        </a:rPr>
                        <a:t>Sr. No.</a:t>
                      </a:r>
                      <a:r>
                        <a:rPr lang="en-US" sz="1400" b="1"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800" b="1" dirty="0">
                          <a:solidFill>
                            <a:srgbClr val="C00000"/>
                          </a:solidFill>
                          <a:effectLst/>
                          <a:latin typeface="Times New Roman" panose="02020603050405020304" pitchFamily="18" charset="0"/>
                          <a:ea typeface="DengXian"/>
                          <a:cs typeface="Times New Roman" panose="02020603050405020304" pitchFamily="18" charset="0"/>
                        </a:rPr>
                        <a:t>Key Establishment/Encapsulation </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38735494"/>
                  </a:ext>
                </a:extLst>
              </a:tr>
              <a:tr h="491704">
                <a:tc vMerge="1">
                  <a:txBody>
                    <a:bodyPr/>
                    <a:lstStyle/>
                    <a:p>
                      <a:endParaRPr lang="en-US"/>
                    </a:p>
                  </a:txBody>
                  <a:tcPr/>
                </a:tc>
                <a:tc gridSpan="2">
                  <a:txBody>
                    <a:bodyPr/>
                    <a:lstStyle/>
                    <a:p>
                      <a:pPr marL="0" marR="0" algn="ctr">
                        <a:lnSpc>
                          <a:spcPct val="107000"/>
                        </a:lnSpc>
                        <a:spcBef>
                          <a:spcPts val="0"/>
                        </a:spcBef>
                        <a:spcAft>
                          <a:spcPts val="0"/>
                        </a:spcAft>
                      </a:pPr>
                      <a:r>
                        <a:rPr lang="en-US" sz="1400" b="1" dirty="0">
                          <a:effectLst/>
                          <a:latin typeface="Times New Roman" panose="02020603050405020304" pitchFamily="18" charset="0"/>
                          <a:ea typeface="DengXian"/>
                          <a:cs typeface="Times New Roman" panose="02020603050405020304" pitchFamily="18" charset="0"/>
                        </a:rPr>
                        <a:t>Lattice-based/Ring-LWE</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Code-based</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Other</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641115981"/>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1</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dirty="0" err="1">
                          <a:solidFill>
                            <a:srgbClr val="0563C1"/>
                          </a:solidFill>
                          <a:effectLst/>
                          <a:latin typeface="Times New Roman" panose="02020603050405020304" pitchFamily="18" charset="0"/>
                          <a:ea typeface="DengXian"/>
                          <a:cs typeface="Times New Roman" panose="02020603050405020304" pitchFamily="18" charset="0"/>
                          <a:hlinkClick r:id="rId3"/>
                        </a:rPr>
                        <a:t>NewHope</a:t>
                      </a: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(R-LWE)</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4"/>
                        </a:rPr>
                        <a:t>BIKE</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(MDPC)</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dirty="0">
                          <a:solidFill>
                            <a:srgbClr val="0563C1"/>
                          </a:solidFill>
                          <a:effectLst/>
                          <a:latin typeface="Times New Roman" panose="02020603050405020304" pitchFamily="18" charset="0"/>
                          <a:ea typeface="DengXian"/>
                          <a:cs typeface="Times New Roman" panose="02020603050405020304" pitchFamily="18" charset="0"/>
                          <a:hlinkClick r:id="rId5"/>
                        </a:rPr>
                        <a:t>SIKE</a:t>
                      </a:r>
                      <a:r>
                        <a:rPr lang="en-US" sz="1400" dirty="0">
                          <a:effectLst/>
                          <a:latin typeface="Times New Roman" panose="02020603050405020304" pitchFamily="18" charset="0"/>
                          <a:ea typeface="DengXian"/>
                          <a:cs typeface="Times New Roman" panose="02020603050405020304" pitchFamily="18" charset="0"/>
                        </a:rPr>
                        <a:t> </a:t>
                      </a:r>
                      <a:r>
                        <a:rPr lang="en-US" sz="1400" dirty="0">
                          <a:solidFill>
                            <a:srgbClr val="538135"/>
                          </a:solidFill>
                          <a:effectLst/>
                          <a:latin typeface="Times New Roman" panose="02020603050405020304" pitchFamily="18" charset="0"/>
                          <a:ea typeface="DengXian"/>
                          <a:cs typeface="Times New Roman" panose="02020603050405020304" pitchFamily="18" charset="0"/>
                        </a:rPr>
                        <a:t>(Isogeny)</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234398"/>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2</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6"/>
                        </a:rPr>
                        <a:t>NTRU</a:t>
                      </a:r>
                      <a:r>
                        <a:rPr lang="en-US" sz="1400">
                          <a:effectLst/>
                          <a:latin typeface="Times New Roman" panose="02020603050405020304" pitchFamily="18" charset="0"/>
                          <a:ea typeface="DengXian"/>
                          <a:cs typeface="Times New Roman" panose="02020603050405020304" pitchFamily="18" charset="0"/>
                        </a:rPr>
                        <a:t> </a:t>
                      </a:r>
                      <a:r>
                        <a:rPr lang="en-US" sz="1400">
                          <a:solidFill>
                            <a:srgbClr val="538135"/>
                          </a:solidFill>
                          <a:effectLst/>
                          <a:latin typeface="Times New Roman" panose="02020603050405020304" pitchFamily="18" charset="0"/>
                          <a:ea typeface="DengXian"/>
                          <a:cs typeface="Times New Roman" panose="02020603050405020304" pitchFamily="18" charset="0"/>
                        </a:rPr>
                        <a:t/>
                      </a:r>
                      <a:br>
                        <a:rPr lang="en-US" sz="1400">
                          <a:solidFill>
                            <a:srgbClr val="538135"/>
                          </a:solidFill>
                          <a:effectLst/>
                          <a:latin typeface="Times New Roman" panose="02020603050405020304" pitchFamily="18" charset="0"/>
                          <a:ea typeface="DengXian"/>
                          <a:cs typeface="Times New Roman" panose="02020603050405020304" pitchFamily="18" charset="0"/>
                        </a:rPr>
                      </a:br>
                      <a:r>
                        <a:rPr lang="en-US" sz="1400" i="1">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(R-lattice)</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dirty="0">
                          <a:solidFill>
                            <a:srgbClr val="0563C1"/>
                          </a:solidFill>
                          <a:effectLst/>
                          <a:latin typeface="Times New Roman" panose="02020603050405020304" pitchFamily="18" charset="0"/>
                          <a:ea typeface="DengXian"/>
                          <a:cs typeface="Times New Roman" panose="02020603050405020304" pitchFamily="18" charset="0"/>
                          <a:hlinkClick r:id="rId7"/>
                        </a:rPr>
                        <a:t>NTS-KEM</a:t>
                      </a: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(Binary Goppa)</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7614423"/>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3</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8"/>
                        </a:rPr>
                        <a:t>FrodoKEM</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dirty="0">
                          <a:solidFill>
                            <a:srgbClr val="0563C1"/>
                          </a:solidFill>
                          <a:effectLst/>
                          <a:latin typeface="Times New Roman" panose="02020603050405020304" pitchFamily="18" charset="0"/>
                          <a:ea typeface="DengXian"/>
                          <a:cs typeface="Times New Roman" panose="02020603050405020304" pitchFamily="18" charset="0"/>
                          <a:hlinkClick r:id="rId9"/>
                        </a:rPr>
                        <a:t>LEDA</a:t>
                      </a: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(LDPC)</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792226"/>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4</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0"/>
                        </a:rPr>
                        <a:t>CRYSTALS-KYBER</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1"/>
                        </a:rPr>
                        <a:t>ROLLO </a:t>
                      </a:r>
                      <a:br>
                        <a:rPr lang="en-US" sz="1400" u="sng">
                          <a:solidFill>
                            <a:srgbClr val="0563C1"/>
                          </a:solidFill>
                          <a:effectLst/>
                          <a:latin typeface="Times New Roman" panose="02020603050405020304" pitchFamily="18" charset="0"/>
                          <a:ea typeface="DengXian"/>
                          <a:cs typeface="Times New Roman" panose="02020603050405020304" pitchFamily="18" charset="0"/>
                          <a:hlinkClick r:id="rId11"/>
                        </a:rPr>
                      </a:b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1"/>
                        </a:rPr>
                        <a:t>(LAKE &amp; LOCKER)</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(LRPC)</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772228"/>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5</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2"/>
                        </a:rPr>
                        <a:t>SABER</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(Mod-LWR)</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6859680"/>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6</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3"/>
                        </a:rPr>
                        <a:t>Three Bears</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(Mod-LWE)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8243187"/>
                  </a:ext>
                </a:extLst>
              </a:tr>
            </a:tbl>
          </a:graphicData>
        </a:graphic>
      </p:graphicFrame>
    </p:spTree>
    <p:extLst>
      <p:ext uri="{BB962C8B-B14F-4D97-AF65-F5344CB8AC3E}">
        <p14:creationId xmlns:p14="http://schemas.microsoft.com/office/powerpoint/2010/main" val="42064148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26</a:t>
            </a:fld>
            <a:endParaRPr lang="en-US"/>
          </a:p>
        </p:txBody>
      </p:sp>
      <p:sp>
        <p:nvSpPr>
          <p:cNvPr id="5" name="Title 1"/>
          <p:cNvSpPr>
            <a:spLocks noGrp="1"/>
          </p:cNvSpPr>
          <p:nvPr>
            <p:ph type="title"/>
          </p:nvPr>
        </p:nvSpPr>
        <p:spPr>
          <a:xfrm>
            <a:off x="337625" y="740770"/>
            <a:ext cx="8349175" cy="676868"/>
          </a:xfrm>
        </p:spPr>
        <p:txBody>
          <a:bodyPr>
            <a:noAutofit/>
          </a:bodyPr>
          <a:lstStyle/>
          <a:p>
            <a:r>
              <a:rPr lang="en-US" sz="2800" dirty="0"/>
              <a:t>Post-Quantum Cryptography (PQC) Standardization (</a:t>
            </a:r>
            <a:r>
              <a:rPr lang="en-US" sz="2800" dirty="0">
                <a:solidFill>
                  <a:schemeClr val="accent1"/>
                </a:solidFill>
              </a:rPr>
              <a:t>Round </a:t>
            </a:r>
            <a:r>
              <a:rPr lang="en-US" sz="2800" dirty="0" smtClean="0">
                <a:solidFill>
                  <a:schemeClr val="accent1"/>
                </a:solidFill>
              </a:rPr>
              <a:t>-2</a:t>
            </a:r>
            <a:r>
              <a:rPr lang="en-US" sz="2800" dirty="0" smtClean="0"/>
              <a:t>)</a:t>
            </a:r>
            <a:endParaRPr lang="en-US" sz="2800" dirty="0"/>
          </a:p>
        </p:txBody>
      </p:sp>
      <p:graphicFrame>
        <p:nvGraphicFramePr>
          <p:cNvPr id="6" name="Table 5"/>
          <p:cNvGraphicFramePr>
            <a:graphicFrameLocks noGrp="1"/>
          </p:cNvGraphicFramePr>
          <p:nvPr>
            <p:extLst>
              <p:ext uri="{D42A27DB-BD31-4B8C-83A1-F6EECF244321}">
                <p14:modId xmlns:p14="http://schemas.microsoft.com/office/powerpoint/2010/main" val="3217375941"/>
              </p:ext>
            </p:extLst>
          </p:nvPr>
        </p:nvGraphicFramePr>
        <p:xfrm>
          <a:off x="1012875" y="2194560"/>
          <a:ext cx="7371470" cy="2855742"/>
        </p:xfrm>
        <a:graphic>
          <a:graphicData uri="http://schemas.openxmlformats.org/drawingml/2006/table">
            <a:tbl>
              <a:tblPr firstRow="1" firstCol="1" bandRow="1"/>
              <a:tblGrid>
                <a:gridCol w="372494">
                  <a:extLst>
                    <a:ext uri="{9D8B030D-6E8A-4147-A177-3AD203B41FA5}">
                      <a16:colId xmlns:a16="http://schemas.microsoft.com/office/drawing/2014/main" val="4140610726"/>
                    </a:ext>
                  </a:extLst>
                </a:gridCol>
                <a:gridCol w="2411412">
                  <a:extLst>
                    <a:ext uri="{9D8B030D-6E8A-4147-A177-3AD203B41FA5}">
                      <a16:colId xmlns:a16="http://schemas.microsoft.com/office/drawing/2014/main" val="3809198033"/>
                    </a:ext>
                  </a:extLst>
                </a:gridCol>
                <a:gridCol w="1117483">
                  <a:extLst>
                    <a:ext uri="{9D8B030D-6E8A-4147-A177-3AD203B41FA5}">
                      <a16:colId xmlns:a16="http://schemas.microsoft.com/office/drawing/2014/main" val="2221341093"/>
                    </a:ext>
                  </a:extLst>
                </a:gridCol>
                <a:gridCol w="2411412">
                  <a:extLst>
                    <a:ext uri="{9D8B030D-6E8A-4147-A177-3AD203B41FA5}">
                      <a16:colId xmlns:a16="http://schemas.microsoft.com/office/drawing/2014/main" val="1292676146"/>
                    </a:ext>
                  </a:extLst>
                </a:gridCol>
                <a:gridCol w="1058669">
                  <a:extLst>
                    <a:ext uri="{9D8B030D-6E8A-4147-A177-3AD203B41FA5}">
                      <a16:colId xmlns:a16="http://schemas.microsoft.com/office/drawing/2014/main" val="2127573351"/>
                    </a:ext>
                  </a:extLst>
                </a:gridCol>
              </a:tblGrid>
              <a:tr h="376544">
                <a:tc rowSpan="2">
                  <a:txBody>
                    <a:bodyPr/>
                    <a:lstStyle/>
                    <a:p>
                      <a:pPr marL="0" marR="0" algn="ctr">
                        <a:lnSpc>
                          <a:spcPct val="107000"/>
                        </a:lnSpc>
                        <a:spcBef>
                          <a:spcPts val="0"/>
                        </a:spcBef>
                        <a:spcAft>
                          <a:spcPts val="0"/>
                        </a:spcAft>
                      </a:pPr>
                      <a:r>
                        <a:rPr lang="en-US" sz="1400" b="1" dirty="0" smtClean="0">
                          <a:effectLst/>
                          <a:latin typeface="Times New Roman" panose="02020603050405020304" pitchFamily="18" charset="0"/>
                          <a:ea typeface="DengXian"/>
                          <a:cs typeface="Times New Roman" panose="02020603050405020304" pitchFamily="18" charset="0"/>
                        </a:rPr>
                        <a:t>Sr. No</a:t>
                      </a:r>
                      <a:r>
                        <a:rPr lang="en-US" sz="1400" b="1"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b="1" dirty="0">
                          <a:solidFill>
                            <a:srgbClr val="C00000"/>
                          </a:solidFill>
                          <a:effectLst/>
                          <a:latin typeface="Times New Roman" panose="02020603050405020304" pitchFamily="18" charset="0"/>
                          <a:ea typeface="DengXian"/>
                          <a:cs typeface="Times New Roman" panose="02020603050405020304" pitchFamily="18" charset="0"/>
                        </a:rPr>
                        <a:t>Digital Signature</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0069132"/>
                  </a:ext>
                </a:extLst>
              </a:tr>
              <a:tr h="507478">
                <a:tc vMerge="1">
                  <a:txBody>
                    <a:bodyPr/>
                    <a:lstStyle/>
                    <a:p>
                      <a:endParaRPr lang="en-US"/>
                    </a:p>
                  </a:txBody>
                  <a:tcPr/>
                </a:tc>
                <a:tc gridSpan="2">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Lattice-based/Ring-LWE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DEDED"/>
                    </a:solidFill>
                  </a:tcPr>
                </a:tc>
                <a:tc hMerge="1">
                  <a:txBody>
                    <a:bodyPr/>
                    <a:lstStyle/>
                    <a:p>
                      <a:endParaRPr lang="en-US"/>
                    </a:p>
                  </a:txBody>
                  <a:tcPr/>
                </a:tc>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Multivariate-based</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DEDED"/>
                    </a:solidFill>
                  </a:tcPr>
                </a:tc>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Hash-based</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2820888"/>
                  </a:ext>
                </a:extLst>
              </a:tr>
              <a:tr h="492930">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1</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3"/>
                        </a:rPr>
                        <a:t>FALCON</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(NTRU R-lattice)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4"/>
                        </a:rPr>
                        <a:t>GeMSS</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5"/>
                        </a:rPr>
                        <a:t>Picnic</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5455786"/>
                  </a:ext>
                </a:extLst>
              </a:tr>
              <a:tr h="492930">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2</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6"/>
                        </a:rPr>
                        <a:t>qTESLA</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7"/>
                        </a:rPr>
                        <a:t>MQDSS</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8"/>
                        </a:rPr>
                        <a:t>SPHINCS+</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707487"/>
                  </a:ext>
                </a:extLst>
              </a:tr>
              <a:tr h="492930">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3</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9"/>
                        </a:rPr>
                        <a:t>CRYSTALS-DILITHIUM</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0"/>
                        </a:rPr>
                        <a:t>LUOV</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2198124"/>
                  </a:ext>
                </a:extLst>
              </a:tr>
              <a:tr h="492930">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4</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0"/>
                        </a:rPr>
                        <a:t>Rainbow</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6762477"/>
                  </a:ext>
                </a:extLst>
              </a:tr>
            </a:tbl>
          </a:graphicData>
        </a:graphic>
      </p:graphicFrame>
    </p:spTree>
    <p:extLst>
      <p:ext uri="{BB962C8B-B14F-4D97-AF65-F5344CB8AC3E}">
        <p14:creationId xmlns:p14="http://schemas.microsoft.com/office/powerpoint/2010/main" val="3630299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27</a:t>
            </a:fld>
            <a:endParaRPr lang="en-US"/>
          </a:p>
        </p:txBody>
      </p:sp>
      <p:sp>
        <p:nvSpPr>
          <p:cNvPr id="5" name="Title 1"/>
          <p:cNvSpPr txBox="1">
            <a:spLocks/>
          </p:cNvSpPr>
          <p:nvPr/>
        </p:nvSpPr>
        <p:spPr>
          <a:xfrm>
            <a:off x="337625" y="628226"/>
            <a:ext cx="8349175" cy="67686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r>
              <a:rPr lang="en-US" sz="2800" dirty="0" smtClean="0"/>
              <a:t>Post-Quantum Cryptography (PQC) Standardization (</a:t>
            </a:r>
            <a:r>
              <a:rPr lang="en-US" sz="2800" dirty="0" smtClean="0">
                <a:solidFill>
                  <a:schemeClr val="accent1"/>
                </a:solidFill>
              </a:rPr>
              <a:t>Round -2</a:t>
            </a:r>
            <a:r>
              <a:rPr lang="en-US" sz="2800" dirty="0" smtClean="0"/>
              <a:t>)</a:t>
            </a:r>
            <a:endParaRPr lang="en-US" sz="2800" dirty="0"/>
          </a:p>
        </p:txBody>
      </p:sp>
      <p:graphicFrame>
        <p:nvGraphicFramePr>
          <p:cNvPr id="3" name="Table 2"/>
          <p:cNvGraphicFramePr>
            <a:graphicFrameLocks noGrp="1"/>
          </p:cNvGraphicFramePr>
          <p:nvPr/>
        </p:nvGraphicFramePr>
        <p:xfrm>
          <a:off x="914401" y="1450447"/>
          <a:ext cx="6231990" cy="2196216"/>
        </p:xfrm>
        <a:graphic>
          <a:graphicData uri="http://schemas.openxmlformats.org/drawingml/2006/table">
            <a:tbl>
              <a:tblPr firstRow="1" firstCol="1" bandRow="1"/>
              <a:tblGrid>
                <a:gridCol w="367237">
                  <a:extLst>
                    <a:ext uri="{9D8B030D-6E8A-4147-A177-3AD203B41FA5}">
                      <a16:colId xmlns:a16="http://schemas.microsoft.com/office/drawing/2014/main" val="1756094323"/>
                    </a:ext>
                  </a:extLst>
                </a:gridCol>
                <a:gridCol w="1836797">
                  <a:extLst>
                    <a:ext uri="{9D8B030D-6E8A-4147-A177-3AD203B41FA5}">
                      <a16:colId xmlns:a16="http://schemas.microsoft.com/office/drawing/2014/main" val="1956430717"/>
                    </a:ext>
                  </a:extLst>
                </a:gridCol>
                <a:gridCol w="772484">
                  <a:extLst>
                    <a:ext uri="{9D8B030D-6E8A-4147-A177-3AD203B41FA5}">
                      <a16:colId xmlns:a16="http://schemas.microsoft.com/office/drawing/2014/main" val="725763973"/>
                    </a:ext>
                  </a:extLst>
                </a:gridCol>
                <a:gridCol w="1324260">
                  <a:extLst>
                    <a:ext uri="{9D8B030D-6E8A-4147-A177-3AD203B41FA5}">
                      <a16:colId xmlns:a16="http://schemas.microsoft.com/office/drawing/2014/main" val="3337052157"/>
                    </a:ext>
                  </a:extLst>
                </a:gridCol>
                <a:gridCol w="938017">
                  <a:extLst>
                    <a:ext uri="{9D8B030D-6E8A-4147-A177-3AD203B41FA5}">
                      <a16:colId xmlns:a16="http://schemas.microsoft.com/office/drawing/2014/main" val="845145957"/>
                    </a:ext>
                  </a:extLst>
                </a:gridCol>
                <a:gridCol w="993195">
                  <a:extLst>
                    <a:ext uri="{9D8B030D-6E8A-4147-A177-3AD203B41FA5}">
                      <a16:colId xmlns:a16="http://schemas.microsoft.com/office/drawing/2014/main" val="3355153530"/>
                    </a:ext>
                  </a:extLst>
                </a:gridCol>
              </a:tblGrid>
              <a:tr h="142370">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Public-Key Encryption</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8530181"/>
                  </a:ext>
                </a:extLst>
              </a:tr>
              <a:tr h="217521">
                <a:tc v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Lattice-based/Ring-LWE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Code-based</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Other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75147238"/>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3"/>
                        </a:rPr>
                        <a:t>NTRU Prime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4"/>
                        </a:rPr>
                        <a:t>Classic McEliece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(Binary Goppa)</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008912"/>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a:solidFill>
                            <a:srgbClr val="0563C1"/>
                          </a:solidFill>
                          <a:effectLst/>
                          <a:latin typeface="Times New Roman" panose="02020603050405020304" pitchFamily="18" charset="0"/>
                          <a:ea typeface="DengXian"/>
                          <a:cs typeface="Times New Roman" panose="02020603050405020304" pitchFamily="18" charset="0"/>
                          <a:hlinkClick r:id="rId5"/>
                        </a:rPr>
                        <a:t>NTRU</a:t>
                      </a:r>
                      <a:r>
                        <a:rPr lang="en-US" sz="1100" dirty="0">
                          <a:effectLst/>
                          <a:latin typeface="Times New Roman" panose="02020603050405020304" pitchFamily="18" charset="0"/>
                          <a:ea typeface="DengXian"/>
                          <a:cs typeface="Times New Roman" panose="02020603050405020304" pitchFamily="18" charset="0"/>
                        </a:rPr>
                        <a:t> </a:t>
                      </a:r>
                      <a:r>
                        <a:rPr lang="en-US" sz="1100" dirty="0">
                          <a:solidFill>
                            <a:srgbClr val="538135"/>
                          </a:solidFill>
                          <a:effectLst/>
                          <a:latin typeface="Times New Roman" panose="02020603050405020304" pitchFamily="18" charset="0"/>
                          <a:ea typeface="DengXian"/>
                          <a:cs typeface="Times New Roman" panose="02020603050405020304" pitchFamily="18" charset="0"/>
                        </a:rPr>
                        <a:t/>
                      </a:r>
                      <a:br>
                        <a:rPr lang="en-US" sz="1100" dirty="0">
                          <a:solidFill>
                            <a:srgbClr val="538135"/>
                          </a:solidFill>
                          <a:effectLst/>
                          <a:latin typeface="Times New Roman" panose="02020603050405020304" pitchFamily="18" charset="0"/>
                          <a:ea typeface="DengXian"/>
                          <a:cs typeface="Times New Roman" panose="02020603050405020304" pitchFamily="18" charset="0"/>
                        </a:rPr>
                      </a:br>
                      <a:r>
                        <a:rPr lang="en-US" sz="1000" i="1" dirty="0">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6"/>
                        </a:rPr>
                        <a:t>HQC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(BCH &amp; cyclic)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858057"/>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7"/>
                        </a:rPr>
                        <a:t>LAC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8"/>
                        </a:rPr>
                        <a:t>RQC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(cyclic)</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3884712"/>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4</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9"/>
                        </a:rPr>
                        <a:t>SABER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0"/>
                        </a:rPr>
                        <a:t>LEDA</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8228198"/>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5</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1"/>
                        </a:rPr>
                        <a:t>Round5</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ROLLO </a:t>
                      </a:r>
                      <a:b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b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(LAKE &amp; LOCKER)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(LRPC)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2125088"/>
                  </a:ext>
                </a:extLst>
              </a:tr>
            </a:tbl>
          </a:graphicData>
        </a:graphic>
      </p:graphicFrame>
      <p:graphicFrame>
        <p:nvGraphicFramePr>
          <p:cNvPr id="8" name="Table 7"/>
          <p:cNvGraphicFramePr>
            <a:graphicFrameLocks noGrp="1"/>
          </p:cNvGraphicFramePr>
          <p:nvPr/>
        </p:nvGraphicFramePr>
        <p:xfrm>
          <a:off x="914401" y="3707836"/>
          <a:ext cx="6231991" cy="2588436"/>
        </p:xfrm>
        <a:graphic>
          <a:graphicData uri="http://schemas.openxmlformats.org/drawingml/2006/table">
            <a:tbl>
              <a:tblPr firstRow="1" firstCol="1" bandRow="1"/>
              <a:tblGrid>
                <a:gridCol w="343327">
                  <a:extLst>
                    <a:ext uri="{9D8B030D-6E8A-4147-A177-3AD203B41FA5}">
                      <a16:colId xmlns:a16="http://schemas.microsoft.com/office/drawing/2014/main" val="4226394818"/>
                    </a:ext>
                  </a:extLst>
                </a:gridCol>
                <a:gridCol w="1805530">
                  <a:extLst>
                    <a:ext uri="{9D8B030D-6E8A-4147-A177-3AD203B41FA5}">
                      <a16:colId xmlns:a16="http://schemas.microsoft.com/office/drawing/2014/main" val="1282801885"/>
                    </a:ext>
                  </a:extLst>
                </a:gridCol>
                <a:gridCol w="827662">
                  <a:extLst>
                    <a:ext uri="{9D8B030D-6E8A-4147-A177-3AD203B41FA5}">
                      <a16:colId xmlns:a16="http://schemas.microsoft.com/office/drawing/2014/main" val="1700097365"/>
                    </a:ext>
                  </a:extLst>
                </a:gridCol>
                <a:gridCol w="1379437">
                  <a:extLst>
                    <a:ext uri="{9D8B030D-6E8A-4147-A177-3AD203B41FA5}">
                      <a16:colId xmlns:a16="http://schemas.microsoft.com/office/drawing/2014/main" val="2906636955"/>
                    </a:ext>
                  </a:extLst>
                </a:gridCol>
                <a:gridCol w="882840">
                  <a:extLst>
                    <a:ext uri="{9D8B030D-6E8A-4147-A177-3AD203B41FA5}">
                      <a16:colId xmlns:a16="http://schemas.microsoft.com/office/drawing/2014/main" val="1641582721"/>
                    </a:ext>
                  </a:extLst>
                </a:gridCol>
                <a:gridCol w="993195">
                  <a:extLst>
                    <a:ext uri="{9D8B030D-6E8A-4147-A177-3AD203B41FA5}">
                      <a16:colId xmlns:a16="http://schemas.microsoft.com/office/drawing/2014/main" val="2089511869"/>
                    </a:ext>
                  </a:extLst>
                </a:gridCol>
              </a:tblGrid>
              <a:tr h="230886">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Key Establishment/Encapsulation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85926172"/>
                  </a:ext>
                </a:extLst>
              </a:tr>
              <a:tr h="331514">
                <a:tc v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Lattice-based/Ring-LWE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DengXian"/>
                          <a:cs typeface="Times New Roman" panose="02020603050405020304" pitchFamily="18" charset="0"/>
                        </a:rPr>
                        <a:t>Code-based</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Other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70949783"/>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3"/>
                        </a:rPr>
                        <a:t>NewHope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4"/>
                        </a:rPr>
                        <a:t>BIKE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a:solidFill>
                            <a:srgbClr val="0563C1"/>
                          </a:solidFill>
                          <a:effectLst/>
                          <a:latin typeface="Times New Roman" panose="02020603050405020304" pitchFamily="18" charset="0"/>
                          <a:ea typeface="DengXian"/>
                          <a:cs typeface="Times New Roman" panose="02020603050405020304" pitchFamily="18" charset="0"/>
                          <a:hlinkClick r:id="rId15"/>
                        </a:rPr>
                        <a:t>SIKE</a:t>
                      </a:r>
                      <a:r>
                        <a:rPr lang="en-US" sz="1100" dirty="0">
                          <a:effectLst/>
                          <a:latin typeface="Times New Roman" panose="02020603050405020304" pitchFamily="18" charset="0"/>
                          <a:ea typeface="DengXian"/>
                          <a:cs typeface="Times New Roman" panose="02020603050405020304" pitchFamily="18" charset="0"/>
                        </a:rPr>
                        <a:t> </a:t>
                      </a:r>
                      <a:r>
                        <a:rPr lang="en-US" sz="1100" dirty="0">
                          <a:solidFill>
                            <a:srgbClr val="538135"/>
                          </a:solidFill>
                          <a:effectLst/>
                          <a:latin typeface="Times New Roman" panose="02020603050405020304" pitchFamily="18" charset="0"/>
                          <a:ea typeface="DengXian"/>
                          <a:cs typeface="Times New Roman" panose="02020603050405020304" pitchFamily="18" charset="0"/>
                        </a:rPr>
                        <a:t>(Isogeny)</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477400"/>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5"/>
                        </a:rPr>
                        <a:t>NTRU</a:t>
                      </a:r>
                      <a:r>
                        <a:rPr lang="en-US" sz="1100">
                          <a:effectLst/>
                          <a:latin typeface="Times New Roman" panose="02020603050405020304" pitchFamily="18" charset="0"/>
                          <a:ea typeface="DengXian"/>
                          <a:cs typeface="Times New Roman" panose="02020603050405020304" pitchFamily="18" charset="0"/>
                        </a:rPr>
                        <a:t> </a:t>
                      </a:r>
                      <a:r>
                        <a:rPr lang="en-US" sz="1100">
                          <a:solidFill>
                            <a:srgbClr val="538135"/>
                          </a:solidFill>
                          <a:effectLst/>
                          <a:latin typeface="Times New Roman" panose="02020603050405020304" pitchFamily="18" charset="0"/>
                          <a:ea typeface="DengXian"/>
                          <a:cs typeface="Times New Roman" panose="02020603050405020304" pitchFamily="18" charset="0"/>
                        </a:rPr>
                        <a:t/>
                      </a:r>
                      <a:br>
                        <a:rPr lang="en-US" sz="1100">
                          <a:solidFill>
                            <a:srgbClr val="538135"/>
                          </a:solidFill>
                          <a:effectLst/>
                          <a:latin typeface="Times New Roman" panose="02020603050405020304" pitchFamily="18" charset="0"/>
                          <a:ea typeface="DengXian"/>
                          <a:cs typeface="Times New Roman" panose="02020603050405020304" pitchFamily="18" charset="0"/>
                        </a:rPr>
                      </a:br>
                      <a:r>
                        <a:rPr lang="en-US" sz="1000" i="1">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6"/>
                        </a:rPr>
                        <a:t>NTS-KEM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(Binary Goppa)</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805775"/>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7"/>
                        </a:rPr>
                        <a:t>FrodoKEM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8"/>
                        </a:rPr>
                        <a:t>LEDA</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125659"/>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4</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9"/>
                        </a:rPr>
                        <a:t>CRYSTALS-KYBER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ROLLO </a:t>
                      </a:r>
                      <a:b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b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(LAKE &amp; LOCKER)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(LRPC)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8257235"/>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5</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9"/>
                        </a:rPr>
                        <a:t>SABER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7854427"/>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6</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20"/>
                        </a:rPr>
                        <a:t>Three Bears</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499350"/>
                  </a:ext>
                </a:extLst>
              </a:tr>
            </a:tbl>
          </a:graphicData>
        </a:graphic>
      </p:graphicFrame>
      <p:graphicFrame>
        <p:nvGraphicFramePr>
          <p:cNvPr id="9" name="Table 8"/>
          <p:cNvGraphicFramePr>
            <a:graphicFrameLocks noGrp="1"/>
          </p:cNvGraphicFramePr>
          <p:nvPr/>
        </p:nvGraphicFramePr>
        <p:xfrm>
          <a:off x="7267112" y="1464515"/>
          <a:ext cx="1736210" cy="1768094"/>
        </p:xfrm>
        <a:graphic>
          <a:graphicData uri="http://schemas.openxmlformats.org/drawingml/2006/table">
            <a:tbl>
              <a:tblPr firstRow="1" firstCol="1" bandRow="1"/>
              <a:tblGrid>
                <a:gridCol w="162560">
                  <a:extLst>
                    <a:ext uri="{9D8B030D-6E8A-4147-A177-3AD203B41FA5}">
                      <a16:colId xmlns:a16="http://schemas.microsoft.com/office/drawing/2014/main" val="1726739953"/>
                    </a:ext>
                  </a:extLst>
                </a:gridCol>
                <a:gridCol w="942709">
                  <a:extLst>
                    <a:ext uri="{9D8B030D-6E8A-4147-A177-3AD203B41FA5}">
                      <a16:colId xmlns:a16="http://schemas.microsoft.com/office/drawing/2014/main" val="2480904773"/>
                    </a:ext>
                  </a:extLst>
                </a:gridCol>
                <a:gridCol w="630941">
                  <a:extLst>
                    <a:ext uri="{9D8B030D-6E8A-4147-A177-3AD203B41FA5}">
                      <a16:colId xmlns:a16="http://schemas.microsoft.com/office/drawing/2014/main" val="1104025351"/>
                    </a:ext>
                  </a:extLst>
                </a:gridCol>
              </a:tblGrid>
              <a:tr h="279400">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Digital Signature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hMerge="1">
                  <a:txBody>
                    <a:bodyPr/>
                    <a:lstStyle/>
                    <a:p>
                      <a:endParaRPr lang="en-US"/>
                    </a:p>
                  </a:txBody>
                  <a:tcPr/>
                </a:tc>
                <a:extLst>
                  <a:ext uri="{0D108BD9-81ED-4DB2-BD59-A6C34878D82A}">
                    <a16:rowId xmlns:a16="http://schemas.microsoft.com/office/drawing/2014/main" val="3360610874"/>
                  </a:ext>
                </a:extLst>
              </a:tr>
              <a:tr h="376555">
                <a:tc vMerge="1">
                  <a:txBody>
                    <a:bodyPr/>
                    <a:lstStyle/>
                    <a:p>
                      <a:endParaRPr lang="en-US"/>
                    </a:p>
                  </a:txBody>
                  <a:tcPr/>
                </a:tc>
                <a:tc gridSpan="2">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DengXian"/>
                          <a:cs typeface="Times New Roman" panose="02020603050405020304" pitchFamily="18" charset="0"/>
                        </a:rPr>
                        <a:t>Lattice-based/Ring-LWE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DEDED"/>
                    </a:solidFill>
                  </a:tcPr>
                </a:tc>
                <a:tc hMerge="1">
                  <a:txBody>
                    <a:bodyPr/>
                    <a:lstStyle/>
                    <a:p>
                      <a:endParaRPr lang="en-US"/>
                    </a:p>
                  </a:txBody>
                  <a:tcPr/>
                </a:tc>
                <a:extLst>
                  <a:ext uri="{0D108BD9-81ED-4DB2-BD59-A6C34878D82A}">
                    <a16:rowId xmlns:a16="http://schemas.microsoft.com/office/drawing/2014/main" val="4001678742"/>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21"/>
                        </a:rPr>
                        <a:t>FALCON</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(NTRU 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400460"/>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err="1">
                          <a:solidFill>
                            <a:srgbClr val="0563C1"/>
                          </a:solidFill>
                          <a:effectLst/>
                          <a:latin typeface="Times New Roman" panose="02020603050405020304" pitchFamily="18" charset="0"/>
                          <a:ea typeface="DengXian"/>
                          <a:cs typeface="Times New Roman" panose="02020603050405020304" pitchFamily="18" charset="0"/>
                          <a:hlinkClick r:id="rId22"/>
                        </a:rPr>
                        <a:t>qTESLA</a:t>
                      </a: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(R-LWE)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469072"/>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9"/>
                        </a:rPr>
                        <a:t>CRYSTALS-DILITHIUM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(R-LWE)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256844"/>
                  </a:ext>
                </a:extLst>
              </a:tr>
            </a:tbl>
          </a:graphicData>
        </a:graphic>
      </p:graphicFrame>
      <p:sp>
        <p:nvSpPr>
          <p:cNvPr id="2" name="Oval 1"/>
          <p:cNvSpPr/>
          <p:nvPr/>
        </p:nvSpPr>
        <p:spPr>
          <a:xfrm>
            <a:off x="551544" y="1305094"/>
            <a:ext cx="2786742" cy="5182792"/>
          </a:xfrm>
          <a:prstGeom prst="ellipse">
            <a:avLst/>
          </a:prstGeom>
          <a:noFill/>
          <a:ln w="28575">
            <a:solidFill>
              <a:srgbClr val="B1202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46390" y="1936465"/>
            <a:ext cx="1540409" cy="1710197"/>
          </a:xfrm>
          <a:prstGeom prst="ellipse">
            <a:avLst/>
          </a:prstGeom>
          <a:noFill/>
          <a:ln w="28575">
            <a:solidFill>
              <a:srgbClr val="B1202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5871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Why Ring-LWE?</a:t>
            </a:r>
            <a:endParaRPr lang="en-US" sz="2800" dirty="0"/>
          </a:p>
        </p:txBody>
      </p:sp>
      <p:sp>
        <p:nvSpPr>
          <p:cNvPr id="5" name="Slide Number Placeholder 4"/>
          <p:cNvSpPr>
            <a:spLocks noGrp="1"/>
          </p:cNvSpPr>
          <p:nvPr>
            <p:ph type="sldNum" sz="quarter" idx="12"/>
          </p:nvPr>
        </p:nvSpPr>
        <p:spPr/>
        <p:txBody>
          <a:bodyPr/>
          <a:lstStyle/>
          <a:p>
            <a:fld id="{9041FEBA-683F-B44C-A647-A4FB58DC8725}" type="slidenum">
              <a:rPr lang="en-US" smtClean="0"/>
              <a:t>28</a:t>
            </a:fld>
            <a:endParaRPr lang="en-US"/>
          </a:p>
        </p:txBody>
      </p:sp>
      <p:sp>
        <p:nvSpPr>
          <p:cNvPr id="8" name="Rectangle 7"/>
          <p:cNvSpPr/>
          <p:nvPr/>
        </p:nvSpPr>
        <p:spPr>
          <a:xfrm>
            <a:off x="1568824" y="6611942"/>
            <a:ext cx="5558118" cy="276999"/>
          </a:xfrm>
          <a:prstGeom prst="rect">
            <a:avLst/>
          </a:prstGeom>
        </p:spPr>
        <p:txBody>
          <a:bodyPr wrap="square">
            <a:spAutoFit/>
          </a:bodyPr>
          <a:lstStyle/>
          <a:p>
            <a:r>
              <a:rPr lang="en-US" sz="1200" dirty="0" smtClean="0">
                <a:latin typeface="Times New Roman" panose="02020603050405020304" pitchFamily="18" charset="0"/>
                <a:cs typeface="Times New Roman" panose="02020603050405020304" pitchFamily="18" charset="0"/>
              </a:rPr>
              <a:t>[1] </a:t>
            </a:r>
            <a:r>
              <a:rPr lang="en-US" sz="1200" dirty="0">
                <a:latin typeface="Times New Roman" panose="02020603050405020304" pitchFamily="18" charset="0"/>
                <a:cs typeface="Times New Roman" panose="02020603050405020304" pitchFamily="18" charset="0"/>
              </a:rPr>
              <a:t>Urmila </a:t>
            </a:r>
            <a:r>
              <a:rPr lang="en-US" sz="1200" dirty="0" err="1">
                <a:latin typeface="Times New Roman" panose="02020603050405020304" pitchFamily="18" charset="0"/>
                <a:cs typeface="Times New Roman" panose="02020603050405020304" pitchFamily="18" charset="0"/>
              </a:rPr>
              <a:t>Mahadev</a:t>
            </a:r>
            <a:r>
              <a:rPr lang="en-US" sz="1200" dirty="0">
                <a:latin typeface="Times New Roman" panose="02020603050405020304" pitchFamily="18" charset="0"/>
                <a:cs typeface="Times New Roman" panose="02020603050405020304" pitchFamily="18" charset="0"/>
              </a:rPr>
              <a:t>, Classical Homomorphic Encryption for Quantum Circuits, 2018</a:t>
            </a:r>
          </a:p>
        </p:txBody>
      </p:sp>
      <p:sp>
        <p:nvSpPr>
          <p:cNvPr id="14" name="Content Placeholder 2"/>
          <p:cNvSpPr txBox="1">
            <a:spLocks/>
          </p:cNvSpPr>
          <p:nvPr/>
        </p:nvSpPr>
        <p:spPr>
          <a:xfrm>
            <a:off x="457199" y="1627188"/>
            <a:ext cx="8477251" cy="379645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Advantages</a:t>
            </a:r>
          </a:p>
          <a:p>
            <a:pPr lvl="1">
              <a:buFont typeface="+mj-lt"/>
              <a:buAutoNum type="arabicParenR"/>
            </a:pPr>
            <a:r>
              <a:rPr lang="en-US" dirty="0" smtClean="0"/>
              <a:t>A branch of lattice-based cryptosystem</a:t>
            </a:r>
          </a:p>
          <a:p>
            <a:pPr lvl="1">
              <a:buFont typeface="+mj-lt"/>
              <a:buAutoNum type="arabicParenR"/>
            </a:pPr>
            <a:r>
              <a:rPr lang="en-US" dirty="0" smtClean="0"/>
              <a:t>Able to do </a:t>
            </a:r>
          </a:p>
          <a:p>
            <a:pPr lvl="2"/>
            <a:r>
              <a:rPr lang="en-US" dirty="0"/>
              <a:t>P</a:t>
            </a:r>
            <a:r>
              <a:rPr lang="en-US" dirty="0" smtClean="0"/>
              <a:t>ublic-key encryption</a:t>
            </a:r>
          </a:p>
          <a:p>
            <a:pPr lvl="2"/>
            <a:r>
              <a:rPr lang="en-US" dirty="0"/>
              <a:t>K</a:t>
            </a:r>
            <a:r>
              <a:rPr lang="en-US" dirty="0" smtClean="0"/>
              <a:t>ey-exchange mechanism</a:t>
            </a:r>
          </a:p>
          <a:p>
            <a:pPr lvl="2"/>
            <a:r>
              <a:rPr lang="en-US" dirty="0" smtClean="0"/>
              <a:t>Digital signature</a:t>
            </a:r>
          </a:p>
          <a:p>
            <a:pPr lvl="1">
              <a:buFont typeface="+mj-lt"/>
              <a:buAutoNum type="arabicParenR"/>
            </a:pPr>
            <a:r>
              <a:rPr lang="en-US" dirty="0" smtClean="0"/>
              <a:t>Able to build somewhat homomorphic encryption (SHE)</a:t>
            </a:r>
          </a:p>
          <a:p>
            <a:pPr lvl="1">
              <a:buFont typeface="+mj-lt"/>
              <a:buAutoNum type="arabicParenR"/>
            </a:pPr>
            <a:r>
              <a:rPr lang="en-US" dirty="0" smtClean="0"/>
              <a:t>Used for </a:t>
            </a:r>
            <a:r>
              <a:rPr lang="en-US" dirty="0"/>
              <a:t>q</a:t>
            </a:r>
            <a:r>
              <a:rPr lang="en-US" dirty="0" smtClean="0"/>
              <a:t>uantum computation verification and HE</a:t>
            </a:r>
            <a:r>
              <a:rPr lang="en-US" sz="1600" dirty="0" smtClean="0"/>
              <a:t>[1] </a:t>
            </a:r>
          </a:p>
          <a:p>
            <a:pPr lvl="1">
              <a:buFont typeface="+mj-lt"/>
              <a:buAutoNum type="arabicParenR"/>
            </a:pPr>
            <a:r>
              <a:rPr lang="en-US" dirty="0" smtClean="0"/>
              <a:t>Smaller key size </a:t>
            </a:r>
            <a:r>
              <a:rPr lang="en-US" sz="1200" dirty="0" smtClean="0"/>
              <a:t>(7k~15k bits vs. 1MB for code-based &amp; 1TB for “post-quantum RSA”)</a:t>
            </a:r>
          </a:p>
          <a:p>
            <a:pPr lvl="1">
              <a:buFont typeface="+mj-lt"/>
              <a:buAutoNum type="arabicParenR"/>
            </a:pPr>
            <a:r>
              <a:rPr lang="en-US" dirty="0"/>
              <a:t>Simpler </a:t>
            </a:r>
            <a:r>
              <a:rPr lang="en-US" dirty="0" smtClean="0"/>
              <a:t>computation &amp; circuits </a:t>
            </a:r>
            <a:endParaRPr lang="en-US" dirty="0"/>
          </a:p>
        </p:txBody>
      </p:sp>
    </p:spTree>
    <p:extLst>
      <p:ext uri="{BB962C8B-B14F-4D97-AF65-F5344CB8AC3E}">
        <p14:creationId xmlns:p14="http://schemas.microsoft.com/office/powerpoint/2010/main" val="40394784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734" y="870984"/>
            <a:ext cx="9227234" cy="996417"/>
          </a:xfrm>
        </p:spPr>
        <p:txBody>
          <a:bodyPr>
            <a:normAutofit/>
          </a:bodyPr>
          <a:lstStyle/>
          <a:p>
            <a:r>
              <a:rPr lang="en-US" dirty="0" smtClean="0"/>
              <a:t>Lattice-based (Ring-LWE)</a:t>
            </a:r>
            <a:endParaRPr lang="en-US" dirty="0"/>
          </a:p>
        </p:txBody>
      </p:sp>
      <p:sp>
        <p:nvSpPr>
          <p:cNvPr id="4" name="Slide Number Placeholder 3"/>
          <p:cNvSpPr>
            <a:spLocks noGrp="1"/>
          </p:cNvSpPr>
          <p:nvPr>
            <p:ph type="sldNum" sz="quarter" idx="12"/>
          </p:nvPr>
        </p:nvSpPr>
        <p:spPr/>
        <p:txBody>
          <a:bodyPr/>
          <a:lstStyle/>
          <a:p>
            <a:fld id="{9041FEBA-683F-B44C-A647-A4FB58DC8725}" type="slidenum">
              <a:rPr lang="en-US" smtClean="0"/>
              <a:t>29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831" y="1909604"/>
            <a:ext cx="5273040" cy="3954780"/>
          </a:xfrm>
          <a:prstGeom prst="rect">
            <a:avLst/>
          </a:prstGeom>
        </p:spPr>
      </p:pic>
      <p:sp>
        <p:nvSpPr>
          <p:cNvPr id="6" name="Rectangle 5"/>
          <p:cNvSpPr/>
          <p:nvPr/>
        </p:nvSpPr>
        <p:spPr>
          <a:xfrm rot="19576379">
            <a:off x="1580630" y="2249429"/>
            <a:ext cx="3450561"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Most Likely</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158944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3</a:t>
            </a:fld>
            <a:endParaRPr lang="en-US"/>
          </a:p>
        </p:txBody>
      </p:sp>
      <p:sp>
        <p:nvSpPr>
          <p:cNvPr id="6" name="Content Placeholder 2"/>
          <p:cNvSpPr>
            <a:spLocks noGrp="1"/>
          </p:cNvSpPr>
          <p:nvPr>
            <p:ph idx="1"/>
          </p:nvPr>
        </p:nvSpPr>
        <p:spPr>
          <a:xfrm>
            <a:off x="753029" y="1600200"/>
            <a:ext cx="7664822" cy="4525963"/>
          </a:xfrm>
        </p:spPr>
        <p:txBody>
          <a:bodyPr/>
          <a:lstStyle/>
          <a:p>
            <a:r>
              <a:rPr lang="en-US" dirty="0" smtClean="0"/>
              <a:t>Motivation: </a:t>
            </a:r>
            <a:r>
              <a:rPr lang="en-US" sz="2000" dirty="0" smtClean="0">
                <a:solidFill>
                  <a:srgbClr val="0070C0"/>
                </a:solidFill>
              </a:rPr>
              <a:t>why quantum-proof?</a:t>
            </a:r>
          </a:p>
          <a:p>
            <a:r>
              <a:rPr lang="en-US" dirty="0" smtClean="0"/>
              <a:t>NIST</a:t>
            </a:r>
            <a:r>
              <a:rPr lang="en-US" dirty="0"/>
              <a:t>: </a:t>
            </a:r>
            <a:r>
              <a:rPr lang="en-US" sz="2000" dirty="0">
                <a:solidFill>
                  <a:srgbClr val="0070C0"/>
                </a:solidFill>
              </a:rPr>
              <a:t>steps towards standardization</a:t>
            </a:r>
          </a:p>
          <a:p>
            <a:r>
              <a:rPr lang="en-US" dirty="0" smtClean="0"/>
              <a:t>Design Workflow</a:t>
            </a:r>
          </a:p>
          <a:p>
            <a:r>
              <a:rPr lang="en-US" dirty="0" smtClean="0"/>
              <a:t>State of the Art: </a:t>
            </a:r>
            <a:r>
              <a:rPr lang="en-US" sz="2000" dirty="0" smtClean="0">
                <a:solidFill>
                  <a:srgbClr val="0070C0"/>
                </a:solidFill>
              </a:rPr>
              <a:t>main algorithm</a:t>
            </a:r>
            <a:endParaRPr lang="en-US" sz="2000" dirty="0" smtClean="0"/>
          </a:p>
          <a:p>
            <a:r>
              <a:rPr lang="en-US" dirty="0" smtClean="0"/>
              <a:t>What We </a:t>
            </a:r>
            <a:r>
              <a:rPr lang="en-US" dirty="0"/>
              <a:t>A</a:t>
            </a:r>
            <a:r>
              <a:rPr lang="en-US" dirty="0" smtClean="0"/>
              <a:t>re </a:t>
            </a:r>
            <a:r>
              <a:rPr lang="en-US" dirty="0"/>
              <a:t>W</a:t>
            </a:r>
            <a:r>
              <a:rPr lang="en-US" dirty="0" smtClean="0"/>
              <a:t>orking </a:t>
            </a:r>
            <a:r>
              <a:rPr lang="en-US" dirty="0"/>
              <a:t>O</a:t>
            </a:r>
            <a:r>
              <a:rPr lang="en-US" dirty="0" smtClean="0"/>
              <a:t>n: </a:t>
            </a:r>
            <a:r>
              <a:rPr lang="en-US" sz="2000" dirty="0" smtClean="0">
                <a:solidFill>
                  <a:srgbClr val="0070C0"/>
                </a:solidFill>
              </a:rPr>
              <a:t>tool-kit</a:t>
            </a:r>
          </a:p>
          <a:p>
            <a:endParaRPr lang="en-US" dirty="0"/>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3595225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30</a:t>
            </a:fld>
            <a:endParaRPr lang="en-US"/>
          </a:p>
        </p:txBody>
      </p:sp>
      <p:sp>
        <p:nvSpPr>
          <p:cNvPr id="6" name="Content Placeholder 2"/>
          <p:cNvSpPr>
            <a:spLocks noGrp="1"/>
          </p:cNvSpPr>
          <p:nvPr>
            <p:ph idx="1"/>
          </p:nvPr>
        </p:nvSpPr>
        <p:spPr>
          <a:xfrm>
            <a:off x="753029" y="1600200"/>
            <a:ext cx="7664822" cy="4525963"/>
          </a:xfrm>
        </p:spPr>
        <p:txBody>
          <a:bodyPr/>
          <a:lstStyle/>
          <a:p>
            <a:r>
              <a:rPr lang="en-US" dirty="0" smtClean="0">
                <a:solidFill>
                  <a:schemeClr val="bg1">
                    <a:lumMod val="65000"/>
                  </a:schemeClr>
                </a:solidFill>
              </a:rPr>
              <a:t>Motivation: </a:t>
            </a:r>
            <a:r>
              <a:rPr lang="en-US" sz="2000" dirty="0" smtClean="0">
                <a:solidFill>
                  <a:schemeClr val="bg1">
                    <a:lumMod val="65000"/>
                  </a:schemeClr>
                </a:solidFill>
              </a:rPr>
              <a:t>why quantum-proof?</a:t>
            </a:r>
          </a:p>
          <a:p>
            <a:r>
              <a:rPr lang="en-US" dirty="0" smtClean="0">
                <a:solidFill>
                  <a:schemeClr val="bg1">
                    <a:lumMod val="65000"/>
                  </a:schemeClr>
                </a:solidFill>
              </a:rPr>
              <a:t>NIST: </a:t>
            </a:r>
            <a:r>
              <a:rPr lang="en-US" sz="2000" dirty="0" smtClean="0">
                <a:solidFill>
                  <a:schemeClr val="bg1">
                    <a:lumMod val="65000"/>
                  </a:schemeClr>
                </a:solidFill>
              </a:rPr>
              <a:t>steps towards standardization</a:t>
            </a:r>
          </a:p>
          <a:p>
            <a:r>
              <a:rPr lang="en-US" dirty="0"/>
              <a:t>Design Workflow</a:t>
            </a:r>
          </a:p>
          <a:p>
            <a:r>
              <a:rPr lang="en-US" dirty="0">
                <a:solidFill>
                  <a:schemeClr val="bg1">
                    <a:lumMod val="65000"/>
                  </a:schemeClr>
                </a:solidFill>
              </a:rPr>
              <a:t>State of the Art: </a:t>
            </a:r>
            <a:r>
              <a:rPr lang="en-US" sz="2000" dirty="0">
                <a:solidFill>
                  <a:schemeClr val="bg1">
                    <a:lumMod val="65000"/>
                  </a:schemeClr>
                </a:solidFill>
              </a:rPr>
              <a:t>main algorithm</a:t>
            </a:r>
          </a:p>
          <a:p>
            <a:r>
              <a:rPr lang="en-US" dirty="0">
                <a:solidFill>
                  <a:schemeClr val="bg1">
                    <a:lumMod val="65000"/>
                  </a:schemeClr>
                </a:solidFill>
              </a:rPr>
              <a:t>What we are working on: </a:t>
            </a:r>
            <a:r>
              <a:rPr lang="en-US" sz="2000" dirty="0">
                <a:solidFill>
                  <a:schemeClr val="bg1">
                    <a:lumMod val="65000"/>
                  </a:schemeClr>
                </a:solidFill>
              </a:rPr>
              <a:t>tool-kit</a:t>
            </a:r>
          </a:p>
          <a:p>
            <a:endParaRPr lang="en-US" dirty="0"/>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9456673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24" y="563792"/>
            <a:ext cx="8229600" cy="676868"/>
          </a:xfrm>
        </p:spPr>
        <p:txBody>
          <a:bodyPr>
            <a:normAutofit/>
          </a:bodyPr>
          <a:lstStyle/>
          <a:p>
            <a:r>
              <a:rPr lang="en-US" sz="3600" dirty="0" smtClean="0"/>
              <a:t>Design Workflow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31</a:t>
            </a:fld>
            <a:endParaRPr lang="en-US"/>
          </a:p>
        </p:txBody>
      </p:sp>
      <p:grpSp>
        <p:nvGrpSpPr>
          <p:cNvPr id="38" name="Group 37"/>
          <p:cNvGrpSpPr/>
          <p:nvPr/>
        </p:nvGrpSpPr>
        <p:grpSpPr>
          <a:xfrm>
            <a:off x="619435" y="1755623"/>
            <a:ext cx="8037867" cy="716019"/>
            <a:chOff x="619435" y="1755623"/>
            <a:chExt cx="8037867" cy="716019"/>
          </a:xfrm>
        </p:grpSpPr>
        <p:grpSp>
          <p:nvGrpSpPr>
            <p:cNvPr id="11" name="Group 10"/>
            <p:cNvGrpSpPr/>
            <p:nvPr/>
          </p:nvGrpSpPr>
          <p:grpSpPr>
            <a:xfrm>
              <a:off x="619435" y="1912998"/>
              <a:ext cx="8037867" cy="558644"/>
              <a:chOff x="615957" y="1284904"/>
              <a:chExt cx="8037867" cy="558644"/>
            </a:xfrm>
          </p:grpSpPr>
          <p:sp>
            <p:nvSpPr>
              <p:cNvPr id="12" name="Rounded Rectangle 11"/>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p:cNvSpPr txBox="1"/>
              <p:nvPr/>
            </p:nvSpPr>
            <p:spPr>
              <a:xfrm>
                <a:off x="678427" y="1386350"/>
                <a:ext cx="7267476" cy="369332"/>
              </a:xfrm>
              <a:prstGeom prst="rect">
                <a:avLst/>
              </a:prstGeom>
              <a:noFill/>
            </p:spPr>
            <p:txBody>
              <a:bodyPr wrap="square" rtlCol="0">
                <a:spAutoFit/>
              </a:bodyPr>
              <a:lstStyle/>
              <a:p>
                <a:r>
                  <a:rPr lang="en-US" dirty="0" smtClean="0"/>
                  <a:t>Understanding the optimization Algorithm for Hardware Implementation </a:t>
                </a:r>
                <a:endParaRPr lang="en-US" dirty="0"/>
              </a:p>
            </p:txBody>
          </p:sp>
        </p:grpSp>
        <p:sp>
          <p:nvSpPr>
            <p:cNvPr id="32" name="Down Arrow 31"/>
            <p:cNvSpPr/>
            <p:nvPr/>
          </p:nvSpPr>
          <p:spPr>
            <a:xfrm>
              <a:off x="3921371" y="1755623"/>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635625" y="2400397"/>
            <a:ext cx="8037867" cy="716426"/>
            <a:chOff x="635625" y="2400397"/>
            <a:chExt cx="8037867" cy="716426"/>
          </a:xfrm>
        </p:grpSpPr>
        <p:grpSp>
          <p:nvGrpSpPr>
            <p:cNvPr id="14" name="Group 13"/>
            <p:cNvGrpSpPr/>
            <p:nvPr/>
          </p:nvGrpSpPr>
          <p:grpSpPr>
            <a:xfrm>
              <a:off x="635625" y="2558179"/>
              <a:ext cx="8037867" cy="558644"/>
              <a:chOff x="615957" y="1284904"/>
              <a:chExt cx="8037867" cy="558644"/>
            </a:xfrm>
          </p:grpSpPr>
          <p:sp>
            <p:nvSpPr>
              <p:cNvPr id="15" name="Rounded Rectangle 14"/>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TextBox 15"/>
              <p:cNvSpPr txBox="1"/>
              <p:nvPr/>
            </p:nvSpPr>
            <p:spPr>
              <a:xfrm>
                <a:off x="678427" y="1386350"/>
                <a:ext cx="5191433" cy="369332"/>
              </a:xfrm>
              <a:prstGeom prst="rect">
                <a:avLst/>
              </a:prstGeom>
              <a:noFill/>
            </p:spPr>
            <p:txBody>
              <a:bodyPr wrap="square" rtlCol="0">
                <a:spAutoFit/>
              </a:bodyPr>
              <a:lstStyle/>
              <a:p>
                <a:r>
                  <a:rPr lang="en-US" dirty="0" smtClean="0"/>
                  <a:t>Implementing a small-size example</a:t>
                </a:r>
                <a:endParaRPr lang="en-US" dirty="0"/>
              </a:p>
            </p:txBody>
          </p:sp>
        </p:grpSp>
        <p:sp>
          <p:nvSpPr>
            <p:cNvPr id="33" name="Down Arrow 32"/>
            <p:cNvSpPr/>
            <p:nvPr/>
          </p:nvSpPr>
          <p:spPr>
            <a:xfrm>
              <a:off x="3915506" y="2400397"/>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650371" y="3033445"/>
            <a:ext cx="8037867" cy="717565"/>
            <a:chOff x="650371" y="3033445"/>
            <a:chExt cx="8037867" cy="717565"/>
          </a:xfrm>
        </p:grpSpPr>
        <p:grpSp>
          <p:nvGrpSpPr>
            <p:cNvPr id="19" name="Group 18"/>
            <p:cNvGrpSpPr/>
            <p:nvPr/>
          </p:nvGrpSpPr>
          <p:grpSpPr>
            <a:xfrm>
              <a:off x="650371" y="3192366"/>
              <a:ext cx="8037867" cy="558644"/>
              <a:chOff x="615957" y="1284904"/>
              <a:chExt cx="8037867" cy="558644"/>
            </a:xfrm>
          </p:grpSpPr>
          <p:sp>
            <p:nvSpPr>
              <p:cNvPr id="27" name="Rounded Rectangle 26"/>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TextBox 27"/>
              <p:cNvSpPr txBox="1"/>
              <p:nvPr/>
            </p:nvSpPr>
            <p:spPr>
              <a:xfrm>
                <a:off x="678427" y="1386350"/>
                <a:ext cx="5191433" cy="369332"/>
              </a:xfrm>
              <a:prstGeom prst="rect">
                <a:avLst/>
              </a:prstGeom>
              <a:noFill/>
            </p:spPr>
            <p:txBody>
              <a:bodyPr wrap="square" rtlCol="0">
                <a:spAutoFit/>
              </a:bodyPr>
              <a:lstStyle/>
              <a:p>
                <a:r>
                  <a:rPr lang="en-US" dirty="0" smtClean="0"/>
                  <a:t>Design &amp; implement top-level architecture</a:t>
                </a:r>
                <a:endParaRPr lang="en-US" dirty="0"/>
              </a:p>
            </p:txBody>
          </p:sp>
        </p:grpSp>
        <p:sp>
          <p:nvSpPr>
            <p:cNvPr id="34" name="Down Arrow 33"/>
            <p:cNvSpPr/>
            <p:nvPr/>
          </p:nvSpPr>
          <p:spPr>
            <a:xfrm>
              <a:off x="3915506" y="3033445"/>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653849" y="3648893"/>
            <a:ext cx="8037867" cy="730211"/>
            <a:chOff x="653849" y="3648893"/>
            <a:chExt cx="8037867" cy="730211"/>
          </a:xfrm>
        </p:grpSpPr>
        <p:grpSp>
          <p:nvGrpSpPr>
            <p:cNvPr id="20" name="Group 19"/>
            <p:cNvGrpSpPr/>
            <p:nvPr/>
          </p:nvGrpSpPr>
          <p:grpSpPr>
            <a:xfrm>
              <a:off x="653849" y="3820460"/>
              <a:ext cx="8037867" cy="558644"/>
              <a:chOff x="615957" y="1284904"/>
              <a:chExt cx="8037867" cy="558644"/>
            </a:xfrm>
          </p:grpSpPr>
          <p:sp>
            <p:nvSpPr>
              <p:cNvPr id="25" name="Rounded Rectangle 24"/>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TextBox 25"/>
              <p:cNvSpPr txBox="1"/>
              <p:nvPr/>
            </p:nvSpPr>
            <p:spPr>
              <a:xfrm>
                <a:off x="678427" y="1386350"/>
                <a:ext cx="7690262" cy="369332"/>
              </a:xfrm>
              <a:prstGeom prst="rect">
                <a:avLst/>
              </a:prstGeom>
              <a:noFill/>
            </p:spPr>
            <p:txBody>
              <a:bodyPr wrap="square" rtlCol="0">
                <a:spAutoFit/>
              </a:bodyPr>
              <a:lstStyle/>
              <a:p>
                <a:r>
                  <a:rPr lang="en-US" dirty="0" smtClean="0"/>
                  <a:t>Design FSM of three sub-modules i.e. Key Generation, Encryption &amp; Decryption </a:t>
                </a:r>
                <a:endParaRPr lang="en-US" dirty="0"/>
              </a:p>
            </p:txBody>
          </p:sp>
        </p:grpSp>
        <p:sp>
          <p:nvSpPr>
            <p:cNvPr id="35" name="Down Arrow 34"/>
            <p:cNvSpPr/>
            <p:nvPr/>
          </p:nvSpPr>
          <p:spPr>
            <a:xfrm>
              <a:off x="3915508" y="3648893"/>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670039" y="4317119"/>
            <a:ext cx="8037867" cy="707166"/>
            <a:chOff x="670039" y="4317119"/>
            <a:chExt cx="8037867" cy="707166"/>
          </a:xfrm>
        </p:grpSpPr>
        <p:grpSp>
          <p:nvGrpSpPr>
            <p:cNvPr id="21" name="Group 20"/>
            <p:cNvGrpSpPr/>
            <p:nvPr/>
          </p:nvGrpSpPr>
          <p:grpSpPr>
            <a:xfrm>
              <a:off x="670039" y="4465641"/>
              <a:ext cx="8037867" cy="558644"/>
              <a:chOff x="615957" y="1284904"/>
              <a:chExt cx="8037867" cy="558644"/>
            </a:xfrm>
          </p:grpSpPr>
          <p:sp>
            <p:nvSpPr>
              <p:cNvPr id="22" name="Rounded Rectangle 21"/>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TextBox 22"/>
              <p:cNvSpPr txBox="1"/>
              <p:nvPr/>
            </p:nvSpPr>
            <p:spPr>
              <a:xfrm>
                <a:off x="678427" y="1386350"/>
                <a:ext cx="6464704" cy="369332"/>
              </a:xfrm>
              <a:prstGeom prst="rect">
                <a:avLst/>
              </a:prstGeom>
              <a:noFill/>
            </p:spPr>
            <p:txBody>
              <a:bodyPr wrap="square" rtlCol="0">
                <a:spAutoFit/>
              </a:bodyPr>
              <a:lstStyle/>
              <a:p>
                <a:r>
                  <a:rPr lang="en-US" dirty="0"/>
                  <a:t>I</a:t>
                </a:r>
                <a:r>
                  <a:rPr lang="en-US" dirty="0" smtClean="0"/>
                  <a:t>mplement basic operators i.e. add, sub, </a:t>
                </a:r>
                <a:r>
                  <a:rPr lang="en-US" dirty="0" err="1" smtClean="0"/>
                  <a:t>mul</a:t>
                </a:r>
                <a:r>
                  <a:rPr lang="en-US" dirty="0" smtClean="0"/>
                  <a:t>, division</a:t>
                </a:r>
                <a:endParaRPr lang="en-US" dirty="0"/>
              </a:p>
            </p:txBody>
          </p:sp>
        </p:grpSp>
        <p:sp>
          <p:nvSpPr>
            <p:cNvPr id="36" name="Down Arrow 35"/>
            <p:cNvSpPr/>
            <p:nvPr/>
          </p:nvSpPr>
          <p:spPr>
            <a:xfrm>
              <a:off x="3915509" y="4317119"/>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660210" y="4967746"/>
            <a:ext cx="8037867" cy="710387"/>
            <a:chOff x="660210" y="4967746"/>
            <a:chExt cx="8037867" cy="710387"/>
          </a:xfrm>
        </p:grpSpPr>
        <p:grpSp>
          <p:nvGrpSpPr>
            <p:cNvPr id="17" name="Group 16"/>
            <p:cNvGrpSpPr/>
            <p:nvPr/>
          </p:nvGrpSpPr>
          <p:grpSpPr>
            <a:xfrm>
              <a:off x="660210" y="5119489"/>
              <a:ext cx="8037867" cy="558644"/>
              <a:chOff x="660210" y="5119489"/>
              <a:chExt cx="8037867" cy="558644"/>
            </a:xfrm>
          </p:grpSpPr>
          <p:sp>
            <p:nvSpPr>
              <p:cNvPr id="29" name="Rounded Rectangle 28"/>
              <p:cNvSpPr/>
              <p:nvPr/>
            </p:nvSpPr>
            <p:spPr>
              <a:xfrm>
                <a:off x="660210" y="5119489"/>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TextBox 29"/>
              <p:cNvSpPr txBox="1"/>
              <p:nvPr/>
            </p:nvSpPr>
            <p:spPr>
              <a:xfrm>
                <a:off x="737429" y="5206181"/>
                <a:ext cx="6464704" cy="369332"/>
              </a:xfrm>
              <a:prstGeom prst="rect">
                <a:avLst/>
              </a:prstGeom>
              <a:noFill/>
            </p:spPr>
            <p:txBody>
              <a:bodyPr wrap="square" rtlCol="0">
                <a:spAutoFit/>
              </a:bodyPr>
              <a:lstStyle/>
              <a:p>
                <a:r>
                  <a:rPr lang="en-US" dirty="0" smtClean="0"/>
                  <a:t>Integration and Testing</a:t>
                </a:r>
                <a:endParaRPr lang="en-US" dirty="0"/>
              </a:p>
            </p:txBody>
          </p:sp>
        </p:grpSp>
        <p:sp>
          <p:nvSpPr>
            <p:cNvPr id="37" name="Down Arrow 36"/>
            <p:cNvSpPr/>
            <p:nvPr/>
          </p:nvSpPr>
          <p:spPr>
            <a:xfrm>
              <a:off x="3915509" y="4967746"/>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615957" y="1284904"/>
            <a:ext cx="8037867" cy="558644"/>
            <a:chOff x="615957" y="1284904"/>
            <a:chExt cx="8037867" cy="558644"/>
          </a:xfrm>
        </p:grpSpPr>
        <p:sp>
          <p:nvSpPr>
            <p:cNvPr id="7" name="Rounded Rectangle 6"/>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678427" y="1386350"/>
              <a:ext cx="5191433" cy="369332"/>
            </a:xfrm>
            <a:prstGeom prst="rect">
              <a:avLst/>
            </a:prstGeom>
            <a:noFill/>
          </p:spPr>
          <p:txBody>
            <a:bodyPr wrap="square" rtlCol="0">
              <a:spAutoFit/>
            </a:bodyPr>
            <a:lstStyle/>
            <a:p>
              <a:r>
                <a:rPr lang="en-US" dirty="0" smtClean="0"/>
                <a:t>Understanding the Algorithm and Math</a:t>
              </a:r>
              <a:endParaRPr lang="en-US" dirty="0"/>
            </a:p>
          </p:txBody>
        </p:sp>
      </p:grpSp>
      <p:sp>
        <p:nvSpPr>
          <p:cNvPr id="44" name="Curved Down Arrow 43"/>
          <p:cNvSpPr/>
          <p:nvPr/>
        </p:nvSpPr>
        <p:spPr>
          <a:xfrm rot="16200000">
            <a:off x="-822859" y="4015223"/>
            <a:ext cx="2383149" cy="737431"/>
          </a:xfrm>
          <a:prstGeom prst="curvedDownArrow">
            <a:avLst/>
          </a:prstGeom>
          <a:gradFill>
            <a:gsLst>
              <a:gs pos="0">
                <a:schemeClr val="bg1"/>
              </a:gs>
              <a:gs pos="100000">
                <a:schemeClr val="accent1">
                  <a:tint val="50000"/>
                  <a:shade val="100000"/>
                  <a:satMod val="350000"/>
                </a:schemeClr>
              </a:gs>
            </a:gsLst>
          </a:gra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8" name="Group 47"/>
          <p:cNvGrpSpPr/>
          <p:nvPr/>
        </p:nvGrpSpPr>
        <p:grpSpPr>
          <a:xfrm>
            <a:off x="3588836" y="5524593"/>
            <a:ext cx="1100138" cy="1124880"/>
            <a:chOff x="3588836" y="5524593"/>
            <a:chExt cx="1100138" cy="1124880"/>
          </a:xfrm>
        </p:grpSpPr>
        <p:sp>
          <p:nvSpPr>
            <p:cNvPr id="45" name="Down Arrow 44"/>
            <p:cNvSpPr/>
            <p:nvPr/>
          </p:nvSpPr>
          <p:spPr>
            <a:xfrm>
              <a:off x="3927229" y="5524593"/>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836" y="5777935"/>
              <a:ext cx="1100138" cy="871538"/>
            </a:xfrm>
            <a:prstGeom prst="rect">
              <a:avLst/>
            </a:prstGeom>
          </p:spPr>
        </p:pic>
      </p:grpSp>
    </p:spTree>
    <p:extLst>
      <p:ext uri="{BB962C8B-B14F-4D97-AF65-F5344CB8AC3E}">
        <p14:creationId xmlns:p14="http://schemas.microsoft.com/office/powerpoint/2010/main" val="305608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24" y="563792"/>
            <a:ext cx="8229600" cy="676868"/>
          </a:xfrm>
        </p:spPr>
        <p:txBody>
          <a:bodyPr>
            <a:normAutofit/>
          </a:bodyPr>
          <a:lstStyle/>
          <a:p>
            <a:r>
              <a:rPr lang="en-US" sz="3600" dirty="0" smtClean="0"/>
              <a:t>Design Workflow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32</a:t>
            </a:fld>
            <a:endParaRPr lang="en-US"/>
          </a:p>
        </p:txBody>
      </p:sp>
      <p:grpSp>
        <p:nvGrpSpPr>
          <p:cNvPr id="42" name="Group 41"/>
          <p:cNvGrpSpPr/>
          <p:nvPr/>
        </p:nvGrpSpPr>
        <p:grpSpPr>
          <a:xfrm>
            <a:off x="670039" y="4317119"/>
            <a:ext cx="8037867" cy="707166"/>
            <a:chOff x="670039" y="4317119"/>
            <a:chExt cx="8037867" cy="707166"/>
          </a:xfrm>
        </p:grpSpPr>
        <p:grpSp>
          <p:nvGrpSpPr>
            <p:cNvPr id="21" name="Group 20"/>
            <p:cNvGrpSpPr/>
            <p:nvPr/>
          </p:nvGrpSpPr>
          <p:grpSpPr>
            <a:xfrm>
              <a:off x="670039" y="4465641"/>
              <a:ext cx="8037867" cy="558644"/>
              <a:chOff x="615957" y="1284904"/>
              <a:chExt cx="8037867" cy="558644"/>
            </a:xfrm>
          </p:grpSpPr>
          <p:sp>
            <p:nvSpPr>
              <p:cNvPr id="22" name="Rounded Rectangle 21"/>
              <p:cNvSpPr/>
              <p:nvPr/>
            </p:nvSpPr>
            <p:spPr>
              <a:xfrm>
                <a:off x="615957" y="1284904"/>
                <a:ext cx="8037867" cy="558644"/>
              </a:xfrm>
              <a:prstGeom prst="roundRect">
                <a:avLst/>
              </a:prstGeom>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TextBox 22"/>
              <p:cNvSpPr txBox="1"/>
              <p:nvPr/>
            </p:nvSpPr>
            <p:spPr>
              <a:xfrm>
                <a:off x="678427" y="1386350"/>
                <a:ext cx="6464704" cy="369332"/>
              </a:xfrm>
              <a:prstGeom prst="rect">
                <a:avLst/>
              </a:prstGeom>
              <a:solidFill>
                <a:schemeClr val="accent1">
                  <a:lumMod val="60000"/>
                  <a:lumOff val="40000"/>
                </a:schemeClr>
              </a:solidFill>
            </p:spPr>
            <p:txBody>
              <a:bodyPr wrap="square" rtlCol="0">
                <a:spAutoFit/>
              </a:bodyPr>
              <a:lstStyle/>
              <a:p>
                <a:r>
                  <a:rPr lang="en-US" dirty="0"/>
                  <a:t>I</a:t>
                </a:r>
                <a:r>
                  <a:rPr lang="en-US" dirty="0" smtClean="0"/>
                  <a:t>mplement basic operators i.e. add, sub, </a:t>
                </a:r>
                <a:r>
                  <a:rPr lang="en-US" dirty="0" err="1" smtClean="0"/>
                  <a:t>mul</a:t>
                </a:r>
                <a:r>
                  <a:rPr lang="en-US" dirty="0" smtClean="0"/>
                  <a:t>, division</a:t>
                </a:r>
                <a:endParaRPr lang="en-US" dirty="0"/>
              </a:p>
            </p:txBody>
          </p:sp>
        </p:grpSp>
        <p:sp>
          <p:nvSpPr>
            <p:cNvPr id="36" name="Down Arrow 35"/>
            <p:cNvSpPr/>
            <p:nvPr/>
          </p:nvSpPr>
          <p:spPr>
            <a:xfrm>
              <a:off x="3915509" y="4317119"/>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660210" y="4967746"/>
            <a:ext cx="8037867" cy="710387"/>
            <a:chOff x="660210" y="4967746"/>
            <a:chExt cx="8037867" cy="710387"/>
          </a:xfrm>
        </p:grpSpPr>
        <p:grpSp>
          <p:nvGrpSpPr>
            <p:cNvPr id="17" name="Group 16"/>
            <p:cNvGrpSpPr/>
            <p:nvPr/>
          </p:nvGrpSpPr>
          <p:grpSpPr>
            <a:xfrm>
              <a:off x="660210" y="5119489"/>
              <a:ext cx="8037867" cy="558644"/>
              <a:chOff x="660210" y="5119489"/>
              <a:chExt cx="8037867" cy="558644"/>
            </a:xfrm>
          </p:grpSpPr>
          <p:sp>
            <p:nvSpPr>
              <p:cNvPr id="29" name="Rounded Rectangle 28"/>
              <p:cNvSpPr/>
              <p:nvPr/>
            </p:nvSpPr>
            <p:spPr>
              <a:xfrm>
                <a:off x="660210" y="5119489"/>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TextBox 29"/>
              <p:cNvSpPr txBox="1"/>
              <p:nvPr/>
            </p:nvSpPr>
            <p:spPr>
              <a:xfrm>
                <a:off x="737429" y="5206181"/>
                <a:ext cx="6464704" cy="369332"/>
              </a:xfrm>
              <a:prstGeom prst="rect">
                <a:avLst/>
              </a:prstGeom>
              <a:noFill/>
            </p:spPr>
            <p:txBody>
              <a:bodyPr wrap="square" rtlCol="0">
                <a:spAutoFit/>
              </a:bodyPr>
              <a:lstStyle/>
              <a:p>
                <a:r>
                  <a:rPr lang="en-US" dirty="0" smtClean="0"/>
                  <a:t>Integration and Testing</a:t>
                </a:r>
                <a:endParaRPr lang="en-US" dirty="0"/>
              </a:p>
            </p:txBody>
          </p:sp>
        </p:grpSp>
        <p:sp>
          <p:nvSpPr>
            <p:cNvPr id="37" name="Down Arrow 36"/>
            <p:cNvSpPr/>
            <p:nvPr/>
          </p:nvSpPr>
          <p:spPr>
            <a:xfrm>
              <a:off x="3915509" y="4967746"/>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615957" y="1284904"/>
            <a:ext cx="8075759" cy="3094200"/>
            <a:chOff x="615957" y="1284904"/>
            <a:chExt cx="8075759" cy="3094200"/>
          </a:xfrm>
          <a:solidFill>
            <a:schemeClr val="bg1">
              <a:lumMod val="95000"/>
            </a:schemeClr>
          </a:solidFill>
        </p:grpSpPr>
        <p:grpSp>
          <p:nvGrpSpPr>
            <p:cNvPr id="38" name="Group 37"/>
            <p:cNvGrpSpPr/>
            <p:nvPr/>
          </p:nvGrpSpPr>
          <p:grpSpPr>
            <a:xfrm>
              <a:off x="619435" y="1755623"/>
              <a:ext cx="8037867" cy="716019"/>
              <a:chOff x="619435" y="1755623"/>
              <a:chExt cx="8037867" cy="716019"/>
            </a:xfrm>
            <a:grpFill/>
          </p:grpSpPr>
          <p:grpSp>
            <p:nvGrpSpPr>
              <p:cNvPr id="11" name="Group 10"/>
              <p:cNvGrpSpPr/>
              <p:nvPr/>
            </p:nvGrpSpPr>
            <p:grpSpPr>
              <a:xfrm>
                <a:off x="619435" y="1912998"/>
                <a:ext cx="8037867" cy="558644"/>
                <a:chOff x="615957" y="1284904"/>
                <a:chExt cx="8037867" cy="558644"/>
              </a:xfrm>
              <a:grpFill/>
            </p:grpSpPr>
            <p:sp>
              <p:nvSpPr>
                <p:cNvPr id="12" name="Rounded Rectangle 11"/>
                <p:cNvSpPr/>
                <p:nvPr/>
              </p:nvSpPr>
              <p:spPr>
                <a:xfrm>
                  <a:off x="615957" y="1284904"/>
                  <a:ext cx="8037867" cy="558644"/>
                </a:xfrm>
                <a:prstGeom prst="roundRect">
                  <a:avLst/>
                </a:prstGeom>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p:cNvSpPr txBox="1"/>
                <p:nvPr/>
              </p:nvSpPr>
              <p:spPr>
                <a:xfrm>
                  <a:off x="678427" y="1386350"/>
                  <a:ext cx="7267476" cy="369332"/>
                </a:xfrm>
                <a:prstGeom prst="rect">
                  <a:avLst/>
                </a:prstGeom>
                <a:noFill/>
              </p:spPr>
              <p:txBody>
                <a:bodyPr wrap="square" rtlCol="0">
                  <a:spAutoFit/>
                </a:bodyPr>
                <a:lstStyle/>
                <a:p>
                  <a:r>
                    <a:rPr lang="en-US" dirty="0" smtClean="0">
                      <a:solidFill>
                        <a:schemeClr val="bg1"/>
                      </a:solidFill>
                    </a:rPr>
                    <a:t>Understanding the optimization Algorithm for Hardware Implementation </a:t>
                  </a:r>
                  <a:endParaRPr lang="en-US" dirty="0">
                    <a:solidFill>
                      <a:schemeClr val="bg1"/>
                    </a:solidFill>
                  </a:endParaRPr>
                </a:p>
              </p:txBody>
            </p:sp>
          </p:grpSp>
          <p:sp>
            <p:nvSpPr>
              <p:cNvPr id="32" name="Down Arrow 31"/>
              <p:cNvSpPr/>
              <p:nvPr/>
            </p:nvSpPr>
            <p:spPr>
              <a:xfrm>
                <a:off x="3921371" y="1755623"/>
                <a:ext cx="369277" cy="301775"/>
              </a:xfrm>
              <a:prstGeom prst="down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635625" y="2400397"/>
              <a:ext cx="8037867" cy="716426"/>
              <a:chOff x="635625" y="2400397"/>
              <a:chExt cx="8037867" cy="716426"/>
            </a:xfrm>
            <a:grpFill/>
          </p:grpSpPr>
          <p:grpSp>
            <p:nvGrpSpPr>
              <p:cNvPr id="14" name="Group 13"/>
              <p:cNvGrpSpPr/>
              <p:nvPr/>
            </p:nvGrpSpPr>
            <p:grpSpPr>
              <a:xfrm>
                <a:off x="635625" y="2558179"/>
                <a:ext cx="8037867" cy="558644"/>
                <a:chOff x="615957" y="1284904"/>
                <a:chExt cx="8037867" cy="558644"/>
              </a:xfrm>
              <a:grpFill/>
            </p:grpSpPr>
            <p:sp>
              <p:nvSpPr>
                <p:cNvPr id="15" name="Rounded Rectangle 14"/>
                <p:cNvSpPr/>
                <p:nvPr/>
              </p:nvSpPr>
              <p:spPr>
                <a:xfrm>
                  <a:off x="615957" y="1284904"/>
                  <a:ext cx="8037867" cy="558644"/>
                </a:xfrm>
                <a:prstGeom prst="roundRect">
                  <a:avLst/>
                </a:prstGeom>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TextBox 15"/>
                <p:cNvSpPr txBox="1"/>
                <p:nvPr/>
              </p:nvSpPr>
              <p:spPr>
                <a:xfrm>
                  <a:off x="678427" y="1386350"/>
                  <a:ext cx="5191433" cy="369332"/>
                </a:xfrm>
                <a:prstGeom prst="rect">
                  <a:avLst/>
                </a:prstGeom>
                <a:noFill/>
              </p:spPr>
              <p:txBody>
                <a:bodyPr wrap="square" rtlCol="0">
                  <a:spAutoFit/>
                </a:bodyPr>
                <a:lstStyle/>
                <a:p>
                  <a:r>
                    <a:rPr lang="en-US" dirty="0" smtClean="0">
                      <a:solidFill>
                        <a:schemeClr val="bg1"/>
                      </a:solidFill>
                    </a:rPr>
                    <a:t>Implementing a small-size example</a:t>
                  </a:r>
                  <a:endParaRPr lang="en-US" dirty="0">
                    <a:solidFill>
                      <a:schemeClr val="bg1"/>
                    </a:solidFill>
                  </a:endParaRPr>
                </a:p>
              </p:txBody>
            </p:sp>
          </p:grpSp>
          <p:sp>
            <p:nvSpPr>
              <p:cNvPr id="33" name="Down Arrow 32"/>
              <p:cNvSpPr/>
              <p:nvPr/>
            </p:nvSpPr>
            <p:spPr>
              <a:xfrm>
                <a:off x="3915506" y="2400397"/>
                <a:ext cx="369277" cy="301775"/>
              </a:xfrm>
              <a:prstGeom prst="down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650371" y="3033445"/>
              <a:ext cx="8037867" cy="717565"/>
              <a:chOff x="650371" y="3033445"/>
              <a:chExt cx="8037867" cy="717565"/>
            </a:xfrm>
            <a:grpFill/>
          </p:grpSpPr>
          <p:grpSp>
            <p:nvGrpSpPr>
              <p:cNvPr id="19" name="Group 18"/>
              <p:cNvGrpSpPr/>
              <p:nvPr/>
            </p:nvGrpSpPr>
            <p:grpSpPr>
              <a:xfrm>
                <a:off x="650371" y="3192366"/>
                <a:ext cx="8037867" cy="558644"/>
                <a:chOff x="615957" y="1284904"/>
                <a:chExt cx="8037867" cy="558644"/>
              </a:xfrm>
              <a:grpFill/>
            </p:grpSpPr>
            <p:sp>
              <p:nvSpPr>
                <p:cNvPr id="27" name="Rounded Rectangle 26"/>
                <p:cNvSpPr/>
                <p:nvPr/>
              </p:nvSpPr>
              <p:spPr>
                <a:xfrm>
                  <a:off x="615957" y="1284904"/>
                  <a:ext cx="8037867" cy="558644"/>
                </a:xfrm>
                <a:prstGeom prst="roundRect">
                  <a:avLst/>
                </a:prstGeom>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TextBox 27"/>
                <p:cNvSpPr txBox="1"/>
                <p:nvPr/>
              </p:nvSpPr>
              <p:spPr>
                <a:xfrm>
                  <a:off x="678427" y="1386350"/>
                  <a:ext cx="5191433" cy="369332"/>
                </a:xfrm>
                <a:prstGeom prst="rect">
                  <a:avLst/>
                </a:prstGeom>
                <a:noFill/>
              </p:spPr>
              <p:txBody>
                <a:bodyPr wrap="square" rtlCol="0">
                  <a:spAutoFit/>
                </a:bodyPr>
                <a:lstStyle/>
                <a:p>
                  <a:r>
                    <a:rPr lang="en-US" dirty="0" smtClean="0">
                      <a:solidFill>
                        <a:schemeClr val="bg1"/>
                      </a:solidFill>
                    </a:rPr>
                    <a:t>Design &amp; implement top-level architecture</a:t>
                  </a:r>
                  <a:endParaRPr lang="en-US" dirty="0">
                    <a:solidFill>
                      <a:schemeClr val="bg1"/>
                    </a:solidFill>
                  </a:endParaRPr>
                </a:p>
              </p:txBody>
            </p:sp>
          </p:grpSp>
          <p:sp>
            <p:nvSpPr>
              <p:cNvPr id="34" name="Down Arrow 33"/>
              <p:cNvSpPr/>
              <p:nvPr/>
            </p:nvSpPr>
            <p:spPr>
              <a:xfrm>
                <a:off x="3915506" y="3033445"/>
                <a:ext cx="369277" cy="301775"/>
              </a:xfrm>
              <a:prstGeom prst="down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653849" y="3648893"/>
              <a:ext cx="8037867" cy="730211"/>
              <a:chOff x="653849" y="3648893"/>
              <a:chExt cx="8037867" cy="730211"/>
            </a:xfrm>
            <a:grpFill/>
          </p:grpSpPr>
          <p:grpSp>
            <p:nvGrpSpPr>
              <p:cNvPr id="20" name="Group 19"/>
              <p:cNvGrpSpPr/>
              <p:nvPr/>
            </p:nvGrpSpPr>
            <p:grpSpPr>
              <a:xfrm>
                <a:off x="653849" y="3820460"/>
                <a:ext cx="8037867" cy="558644"/>
                <a:chOff x="615957" y="1284904"/>
                <a:chExt cx="8037867" cy="558644"/>
              </a:xfrm>
              <a:grpFill/>
            </p:grpSpPr>
            <p:sp>
              <p:nvSpPr>
                <p:cNvPr id="25" name="Rounded Rectangle 24"/>
                <p:cNvSpPr/>
                <p:nvPr/>
              </p:nvSpPr>
              <p:spPr>
                <a:xfrm>
                  <a:off x="615957" y="1284904"/>
                  <a:ext cx="8037867" cy="558644"/>
                </a:xfrm>
                <a:prstGeom prst="roundRect">
                  <a:avLst/>
                </a:prstGeom>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TextBox 25"/>
                <p:cNvSpPr txBox="1"/>
                <p:nvPr/>
              </p:nvSpPr>
              <p:spPr>
                <a:xfrm>
                  <a:off x="678427" y="1386350"/>
                  <a:ext cx="7690262" cy="369332"/>
                </a:xfrm>
                <a:prstGeom prst="rect">
                  <a:avLst/>
                </a:prstGeom>
                <a:noFill/>
              </p:spPr>
              <p:txBody>
                <a:bodyPr wrap="square" rtlCol="0">
                  <a:spAutoFit/>
                </a:bodyPr>
                <a:lstStyle/>
                <a:p>
                  <a:r>
                    <a:rPr lang="en-US" dirty="0" smtClean="0">
                      <a:solidFill>
                        <a:schemeClr val="bg1"/>
                      </a:solidFill>
                    </a:rPr>
                    <a:t>Design FSM of three sub-modules i.e. Key Generation, Encryption &amp; Decryption </a:t>
                  </a:r>
                  <a:endParaRPr lang="en-US" dirty="0">
                    <a:solidFill>
                      <a:schemeClr val="bg1"/>
                    </a:solidFill>
                  </a:endParaRPr>
                </a:p>
              </p:txBody>
            </p:sp>
          </p:grpSp>
          <p:sp>
            <p:nvSpPr>
              <p:cNvPr id="35" name="Down Arrow 34"/>
              <p:cNvSpPr/>
              <p:nvPr/>
            </p:nvSpPr>
            <p:spPr>
              <a:xfrm>
                <a:off x="3915508" y="3648893"/>
                <a:ext cx="369277" cy="301775"/>
              </a:xfrm>
              <a:prstGeom prst="down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615957" y="1284904"/>
              <a:ext cx="8037867" cy="558644"/>
              <a:chOff x="615957" y="1284904"/>
              <a:chExt cx="8037867" cy="558644"/>
            </a:xfrm>
            <a:grpFill/>
          </p:grpSpPr>
          <p:sp>
            <p:nvSpPr>
              <p:cNvPr id="7" name="Rounded Rectangle 6"/>
              <p:cNvSpPr/>
              <p:nvPr/>
            </p:nvSpPr>
            <p:spPr>
              <a:xfrm>
                <a:off x="615957" y="1284904"/>
                <a:ext cx="8037867" cy="558644"/>
              </a:xfrm>
              <a:prstGeom prst="roundRect">
                <a:avLst/>
              </a:prstGeom>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678427" y="1386350"/>
                <a:ext cx="5191433" cy="369332"/>
              </a:xfrm>
              <a:prstGeom prst="rect">
                <a:avLst/>
              </a:prstGeom>
              <a:noFill/>
            </p:spPr>
            <p:txBody>
              <a:bodyPr wrap="square" rtlCol="0">
                <a:spAutoFit/>
              </a:bodyPr>
              <a:lstStyle/>
              <a:p>
                <a:r>
                  <a:rPr lang="en-US" dirty="0" smtClean="0">
                    <a:solidFill>
                      <a:schemeClr val="bg1"/>
                    </a:solidFill>
                  </a:rPr>
                  <a:t>Understanding the Algorithm and Math</a:t>
                </a:r>
                <a:endParaRPr lang="en-US" dirty="0">
                  <a:solidFill>
                    <a:schemeClr val="bg1"/>
                  </a:solidFill>
                </a:endParaRPr>
              </a:p>
            </p:txBody>
          </p:sp>
        </p:grpSp>
      </p:grpSp>
      <p:sp>
        <p:nvSpPr>
          <p:cNvPr id="44" name="Curved Down Arrow 43"/>
          <p:cNvSpPr/>
          <p:nvPr/>
        </p:nvSpPr>
        <p:spPr>
          <a:xfrm rot="16200000">
            <a:off x="-822859" y="4015223"/>
            <a:ext cx="2383149" cy="737431"/>
          </a:xfrm>
          <a:prstGeom prst="curvedDownArrow">
            <a:avLst/>
          </a:prstGeom>
          <a:gradFill>
            <a:gsLst>
              <a:gs pos="0">
                <a:schemeClr val="bg1"/>
              </a:gs>
              <a:gs pos="100000">
                <a:schemeClr val="accent1">
                  <a:tint val="50000"/>
                  <a:shade val="100000"/>
                  <a:satMod val="350000"/>
                </a:schemeClr>
              </a:gs>
            </a:gsLst>
          </a:gra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5" name="Group 44"/>
          <p:cNvGrpSpPr/>
          <p:nvPr/>
        </p:nvGrpSpPr>
        <p:grpSpPr>
          <a:xfrm>
            <a:off x="3588836" y="5524593"/>
            <a:ext cx="1100138" cy="1124880"/>
            <a:chOff x="3588836" y="5524593"/>
            <a:chExt cx="1100138" cy="1124880"/>
          </a:xfrm>
        </p:grpSpPr>
        <p:sp>
          <p:nvSpPr>
            <p:cNvPr id="46" name="Down Arrow 45"/>
            <p:cNvSpPr/>
            <p:nvPr/>
          </p:nvSpPr>
          <p:spPr>
            <a:xfrm>
              <a:off x="3927229" y="5524593"/>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836" y="5777935"/>
              <a:ext cx="1100138" cy="871538"/>
            </a:xfrm>
            <a:prstGeom prst="rect">
              <a:avLst/>
            </a:prstGeom>
          </p:spPr>
        </p:pic>
      </p:grpSp>
    </p:spTree>
    <p:extLst>
      <p:ext uri="{BB962C8B-B14F-4D97-AF65-F5344CB8AC3E}">
        <p14:creationId xmlns:p14="http://schemas.microsoft.com/office/powerpoint/2010/main" val="28999222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33</a:t>
            </a:fld>
            <a:endParaRPr lang="en-US"/>
          </a:p>
        </p:txBody>
      </p:sp>
      <p:sp>
        <p:nvSpPr>
          <p:cNvPr id="6" name="Content Placeholder 2"/>
          <p:cNvSpPr>
            <a:spLocks noGrp="1"/>
          </p:cNvSpPr>
          <p:nvPr>
            <p:ph idx="1"/>
          </p:nvPr>
        </p:nvSpPr>
        <p:spPr>
          <a:xfrm>
            <a:off x="753029" y="1600200"/>
            <a:ext cx="7664822" cy="4525963"/>
          </a:xfrm>
        </p:spPr>
        <p:txBody>
          <a:bodyPr/>
          <a:lstStyle/>
          <a:p>
            <a:r>
              <a:rPr lang="en-US" dirty="0" smtClean="0">
                <a:solidFill>
                  <a:schemeClr val="bg1">
                    <a:lumMod val="65000"/>
                  </a:schemeClr>
                </a:solidFill>
              </a:rPr>
              <a:t>Motivation: </a:t>
            </a:r>
            <a:r>
              <a:rPr lang="en-US" sz="2000" dirty="0" smtClean="0">
                <a:solidFill>
                  <a:schemeClr val="bg1">
                    <a:lumMod val="65000"/>
                  </a:schemeClr>
                </a:solidFill>
              </a:rPr>
              <a:t>why quantum-proof?</a:t>
            </a:r>
          </a:p>
          <a:p>
            <a:r>
              <a:rPr lang="en-US" dirty="0" smtClean="0">
                <a:solidFill>
                  <a:schemeClr val="bg1">
                    <a:lumMod val="65000"/>
                  </a:schemeClr>
                </a:solidFill>
              </a:rPr>
              <a:t>NIST: </a:t>
            </a:r>
            <a:r>
              <a:rPr lang="en-US" sz="2000" dirty="0" smtClean="0">
                <a:solidFill>
                  <a:schemeClr val="bg1">
                    <a:lumMod val="65000"/>
                  </a:schemeClr>
                </a:solidFill>
              </a:rPr>
              <a:t>steps towards standardization</a:t>
            </a:r>
          </a:p>
          <a:p>
            <a:r>
              <a:rPr lang="en-US" dirty="0">
                <a:solidFill>
                  <a:schemeClr val="bg1">
                    <a:lumMod val="65000"/>
                  </a:schemeClr>
                </a:solidFill>
              </a:rPr>
              <a:t>Design Workflow</a:t>
            </a:r>
          </a:p>
          <a:p>
            <a:r>
              <a:rPr lang="en-US" dirty="0"/>
              <a:t>State of the Art: </a:t>
            </a:r>
            <a:r>
              <a:rPr lang="en-US" sz="2000" dirty="0">
                <a:solidFill>
                  <a:srgbClr val="0070C0"/>
                </a:solidFill>
              </a:rPr>
              <a:t>main algorithm</a:t>
            </a:r>
          </a:p>
          <a:p>
            <a:r>
              <a:rPr lang="en-US" dirty="0">
                <a:solidFill>
                  <a:schemeClr val="bg1">
                    <a:lumMod val="65000"/>
                  </a:schemeClr>
                </a:solidFill>
              </a:rPr>
              <a:t>What we are working on: </a:t>
            </a:r>
            <a:r>
              <a:rPr lang="en-US" sz="2000" dirty="0">
                <a:solidFill>
                  <a:schemeClr val="bg1">
                    <a:lumMod val="65000"/>
                  </a:schemeClr>
                </a:solidFill>
              </a:rPr>
              <a:t>tool-kit</a:t>
            </a:r>
          </a:p>
          <a:p>
            <a:endParaRPr lang="en-US" dirty="0"/>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2548581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ed Rectangle 132"/>
          <p:cNvSpPr/>
          <p:nvPr/>
        </p:nvSpPr>
        <p:spPr>
          <a:xfrm>
            <a:off x="560440" y="2032140"/>
            <a:ext cx="4269226" cy="3719731"/>
          </a:xfrm>
          <a:prstGeom prst="roundRect">
            <a:avLst/>
          </a:prstGeom>
          <a:noFill/>
          <a:ln>
            <a:prstDash val="lgDashDot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473479"/>
            <a:ext cx="8229600" cy="676868"/>
          </a:xfrm>
        </p:spPr>
        <p:txBody>
          <a:bodyPr>
            <a:normAutofit/>
          </a:bodyPr>
          <a:lstStyle/>
          <a:p>
            <a:r>
              <a:rPr lang="en-US" sz="3600" dirty="0" smtClean="0"/>
              <a:t>Ring-Learning with Error (R-LWE)</a:t>
            </a:r>
            <a:endParaRPr lang="en-US" sz="3600" dirty="0"/>
          </a:p>
        </p:txBody>
      </p:sp>
      <p:sp>
        <p:nvSpPr>
          <p:cNvPr id="4" name="Slide Number Placeholder 3"/>
          <p:cNvSpPr>
            <a:spLocks noGrp="1"/>
          </p:cNvSpPr>
          <p:nvPr>
            <p:ph type="sldNum" sz="quarter" idx="12"/>
          </p:nvPr>
        </p:nvSpPr>
        <p:spPr/>
        <p:txBody>
          <a:bodyPr/>
          <a:lstStyle/>
          <a:p>
            <a:fld id="{9041FEBA-683F-B44C-A647-A4FB58DC8725}" type="slidenum">
              <a:rPr lang="en-US" smtClean="0"/>
              <a:t>34</a:t>
            </a:fld>
            <a:endParaRPr lang="en-US"/>
          </a:p>
        </p:txBody>
      </p:sp>
      <p:sp>
        <p:nvSpPr>
          <p:cNvPr id="63" name="Content Placeholder 2"/>
          <p:cNvSpPr>
            <a:spLocks noGrp="1"/>
          </p:cNvSpPr>
          <p:nvPr>
            <p:ph idx="1"/>
          </p:nvPr>
        </p:nvSpPr>
        <p:spPr>
          <a:xfrm>
            <a:off x="197902" y="1174364"/>
            <a:ext cx="3372718" cy="621875"/>
          </a:xfrm>
        </p:spPr>
        <p:txBody>
          <a:bodyPr>
            <a:normAutofit fontScale="92500"/>
          </a:bodyPr>
          <a:lstStyle/>
          <a:p>
            <a:r>
              <a:rPr lang="en-US" sz="2200" dirty="0" smtClean="0"/>
              <a:t>Public-Key Cryptosystem</a:t>
            </a:r>
            <a:endParaRPr lang="en-US" sz="2200" dirty="0"/>
          </a:p>
          <a:p>
            <a:pPr marL="457200" lvl="1" indent="0">
              <a:buNone/>
            </a:pPr>
            <a:endParaRPr lang="en-US" sz="2000" dirty="0"/>
          </a:p>
          <a:p>
            <a:pPr marL="457200" lvl="1" indent="0">
              <a:buNone/>
            </a:pPr>
            <a:endParaRPr lang="en-US" sz="2000" dirty="0" smtClean="0"/>
          </a:p>
          <a:p>
            <a:pPr lvl="1"/>
            <a:endParaRPr lang="en-US" sz="2000" dirty="0" smtClean="0"/>
          </a:p>
        </p:txBody>
      </p:sp>
      <p:grpSp>
        <p:nvGrpSpPr>
          <p:cNvPr id="113" name="Group 112"/>
          <p:cNvGrpSpPr/>
          <p:nvPr/>
        </p:nvGrpSpPr>
        <p:grpSpPr>
          <a:xfrm>
            <a:off x="425199" y="1724053"/>
            <a:ext cx="7795784" cy="2512833"/>
            <a:chOff x="-165642" y="1766256"/>
            <a:chExt cx="7795784" cy="2512833"/>
          </a:xfrm>
        </p:grpSpPr>
        <p:grpSp>
          <p:nvGrpSpPr>
            <p:cNvPr id="68" name="Group 67"/>
            <p:cNvGrpSpPr/>
            <p:nvPr/>
          </p:nvGrpSpPr>
          <p:grpSpPr>
            <a:xfrm>
              <a:off x="-165642" y="1766256"/>
              <a:ext cx="4665712" cy="1843091"/>
              <a:chOff x="1495937" y="1555719"/>
              <a:chExt cx="4665712" cy="1843091"/>
            </a:xfrm>
          </p:grpSpPr>
          <p:grpSp>
            <p:nvGrpSpPr>
              <p:cNvPr id="21" name="Group 20"/>
              <p:cNvGrpSpPr/>
              <p:nvPr/>
            </p:nvGrpSpPr>
            <p:grpSpPr>
              <a:xfrm>
                <a:off x="1495937" y="2371869"/>
                <a:ext cx="4665712" cy="1026941"/>
                <a:chOff x="1369328" y="1853298"/>
                <a:chExt cx="4665712" cy="1026941"/>
              </a:xfrm>
            </p:grpSpPr>
            <p:grpSp>
              <p:nvGrpSpPr>
                <p:cNvPr id="17" name="Group 16"/>
                <p:cNvGrpSpPr/>
                <p:nvPr/>
              </p:nvGrpSpPr>
              <p:grpSpPr>
                <a:xfrm>
                  <a:off x="1369328" y="1853298"/>
                  <a:ext cx="4110034" cy="1026941"/>
                  <a:chOff x="1545168" y="2024250"/>
                  <a:chExt cx="4110034" cy="1026941"/>
                </a:xfrm>
              </p:grpSpPr>
              <p:grpSp>
                <p:nvGrpSpPr>
                  <p:cNvPr id="16" name="Group 15"/>
                  <p:cNvGrpSpPr/>
                  <p:nvPr/>
                </p:nvGrpSpPr>
                <p:grpSpPr>
                  <a:xfrm>
                    <a:off x="2180480" y="2024250"/>
                    <a:ext cx="3474722" cy="1026941"/>
                    <a:chOff x="2475909" y="2262174"/>
                    <a:chExt cx="3474722" cy="1026941"/>
                  </a:xfrm>
                </p:grpSpPr>
                <p:cxnSp>
                  <p:nvCxnSpPr>
                    <p:cNvPr id="9" name="Straight Arrow Connector 8"/>
                    <p:cNvCxnSpPr/>
                    <p:nvPr/>
                  </p:nvCxnSpPr>
                  <p:spPr>
                    <a:xfrm>
                      <a:off x="3052692" y="2560320"/>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052692" y="2965938"/>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475909" y="2262174"/>
                      <a:ext cx="3474722" cy="1026941"/>
                      <a:chOff x="281349" y="2262174"/>
                      <a:chExt cx="3474722" cy="1026941"/>
                    </a:xfrm>
                  </p:grpSpPr>
                  <p:grpSp>
                    <p:nvGrpSpPr>
                      <p:cNvPr id="7" name="Group 6"/>
                      <p:cNvGrpSpPr/>
                      <p:nvPr/>
                    </p:nvGrpSpPr>
                    <p:grpSpPr>
                      <a:xfrm>
                        <a:off x="1448970" y="2262174"/>
                        <a:ext cx="2307101" cy="1026941"/>
                        <a:chOff x="1055078" y="2349305"/>
                        <a:chExt cx="2307101" cy="1026941"/>
                      </a:xfrm>
                    </p:grpSpPr>
                    <p:sp>
                      <p:nvSpPr>
                        <p:cNvPr id="5" name="Rounded Rectangle 4"/>
                        <p:cNvSpPr/>
                        <p:nvPr/>
                      </p:nvSpPr>
                      <p:spPr>
                        <a:xfrm>
                          <a:off x="1055078" y="2349305"/>
                          <a:ext cx="2307101" cy="1026941"/>
                        </a:xfrm>
                        <a:prstGeom prst="round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1448970" y="2539609"/>
                          <a:ext cx="1533379" cy="646331"/>
                        </a:xfrm>
                        <a:prstGeom prst="rect">
                          <a:avLst/>
                        </a:prstGeom>
                        <a:noFill/>
                      </p:spPr>
                      <p:txBody>
                        <a:bodyPr wrap="square" rtlCol="0">
                          <a:spAutoFit/>
                        </a:bodyPr>
                        <a:lstStyle/>
                        <a:p>
                          <a:pPr algn="ctr"/>
                          <a:r>
                            <a:rPr lang="en-US" dirty="0" smtClean="0">
                              <a:solidFill>
                                <a:srgbClr val="C00000"/>
                              </a:solidFill>
                            </a:rPr>
                            <a:t>Key Generator</a:t>
                          </a:r>
                        </a:p>
                        <a:p>
                          <a:pPr algn="ctr"/>
                          <a:r>
                            <a:rPr lang="en-US" dirty="0" smtClean="0">
                              <a:solidFill>
                                <a:srgbClr val="C00000"/>
                              </a:solidFill>
                            </a:rPr>
                            <a:t>Module </a:t>
                          </a:r>
                          <a:endParaRPr lang="en-US" dirty="0">
                            <a:solidFill>
                              <a:srgbClr val="C00000"/>
                            </a:solidFill>
                          </a:endParaRPr>
                        </a:p>
                      </p:txBody>
                    </p:sp>
                  </p:grpSp>
                  <p:sp>
                    <p:nvSpPr>
                      <p:cNvPr id="12" name="TextBox 11"/>
                      <p:cNvSpPr txBox="1"/>
                      <p:nvPr/>
                    </p:nvSpPr>
                    <p:spPr>
                      <a:xfrm>
                        <a:off x="932551" y="2639660"/>
                        <a:ext cx="602568" cy="369332"/>
                      </a:xfrm>
                      <a:prstGeom prst="rect">
                        <a:avLst/>
                      </a:prstGeom>
                      <a:noFill/>
                    </p:spPr>
                    <p:txBody>
                      <a:bodyPr wrap="square" rtlCol="0">
                        <a:spAutoFit/>
                      </a:bodyPr>
                      <a:lstStyle/>
                      <a:p>
                        <a:r>
                          <a:rPr lang="en-US" dirty="0" smtClean="0">
                            <a:solidFill>
                              <a:schemeClr val="tx1">
                                <a:lumMod val="50000"/>
                                <a:lumOff val="50000"/>
                              </a:schemeClr>
                            </a:solidFill>
                          </a:rPr>
                          <a:t>e</a:t>
                        </a:r>
                        <a:endParaRPr lang="en-US" dirty="0">
                          <a:solidFill>
                            <a:schemeClr val="tx1">
                              <a:lumMod val="50000"/>
                              <a:lumOff val="50000"/>
                            </a:schemeClr>
                          </a:solidFill>
                        </a:endParaRPr>
                      </a:p>
                    </p:txBody>
                  </p:sp>
                  <p:sp>
                    <p:nvSpPr>
                      <p:cNvPr id="13" name="TextBox 12"/>
                      <p:cNvSpPr txBox="1"/>
                      <p:nvPr/>
                    </p:nvSpPr>
                    <p:spPr>
                      <a:xfrm>
                        <a:off x="281349" y="2405710"/>
                        <a:ext cx="801866" cy="276999"/>
                      </a:xfrm>
                      <a:prstGeom prst="rect">
                        <a:avLst/>
                      </a:prstGeom>
                      <a:noFill/>
                    </p:spPr>
                    <p:txBody>
                      <a:bodyPr wrap="square" rtlCol="0">
                        <a:spAutoFit/>
                      </a:bodyPr>
                      <a:lstStyle/>
                      <a:p>
                        <a:r>
                          <a:rPr lang="en-US" sz="1200" dirty="0" smtClean="0">
                            <a:solidFill>
                              <a:srgbClr val="C00000"/>
                            </a:solidFill>
                          </a:rPr>
                          <a:t>TRNG</a:t>
                        </a:r>
                        <a:endParaRPr lang="en-US" sz="1200" dirty="0">
                          <a:solidFill>
                            <a:srgbClr val="C00000"/>
                          </a:solidFill>
                        </a:endParaRPr>
                      </a:p>
                    </p:txBody>
                  </p:sp>
                </p:grpSp>
              </p:grpSp>
              <p:sp>
                <p:nvSpPr>
                  <p:cNvPr id="14" name="TextBox 13"/>
                  <p:cNvSpPr txBox="1"/>
                  <p:nvPr/>
                </p:nvSpPr>
                <p:spPr>
                  <a:xfrm>
                    <a:off x="1545168" y="2502930"/>
                    <a:ext cx="1418487" cy="461665"/>
                  </a:xfrm>
                  <a:prstGeom prst="rect">
                    <a:avLst/>
                  </a:prstGeom>
                  <a:noFill/>
                </p:spPr>
                <p:txBody>
                  <a:bodyPr wrap="square" rtlCol="0">
                    <a:spAutoFit/>
                  </a:bodyPr>
                  <a:lstStyle/>
                  <a:p>
                    <a:pPr algn="ctr"/>
                    <a:r>
                      <a:rPr lang="en-US" sz="1200" dirty="0" smtClean="0">
                        <a:solidFill>
                          <a:srgbClr val="C00000"/>
                        </a:solidFill>
                      </a:rPr>
                      <a:t>Gaussian Noise </a:t>
                    </a:r>
                  </a:p>
                  <a:p>
                    <a:pPr algn="ctr"/>
                    <a:r>
                      <a:rPr lang="en-US" sz="1200" dirty="0" smtClean="0">
                        <a:solidFill>
                          <a:srgbClr val="C00000"/>
                        </a:solidFill>
                      </a:rPr>
                      <a:t>Sampler</a:t>
                    </a:r>
                    <a:endParaRPr lang="en-US" sz="1200" dirty="0">
                      <a:solidFill>
                        <a:srgbClr val="C00000"/>
                      </a:solidFill>
                    </a:endParaRPr>
                  </a:p>
                </p:txBody>
              </p:sp>
            </p:grpSp>
            <p:cxnSp>
              <p:nvCxnSpPr>
                <p:cNvPr id="19" name="Straight Arrow Connector 18"/>
                <p:cNvCxnSpPr/>
                <p:nvPr/>
              </p:nvCxnSpPr>
              <p:spPr>
                <a:xfrm>
                  <a:off x="5479362" y="2274810"/>
                  <a:ext cx="5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64" name="Picture 63"/>
              <p:cNvPicPr>
                <a:picLocks noChangeAspect="1"/>
              </p:cNvPicPr>
              <p:nvPr/>
            </p:nvPicPr>
            <p:blipFill>
              <a:blip r:embed="rId3">
                <a:duotone>
                  <a:schemeClr val="accent2">
                    <a:shade val="45000"/>
                    <a:satMod val="135000"/>
                  </a:schemeClr>
                  <a:prstClr val="white"/>
                </a:duotone>
              </a:blip>
              <a:stretch>
                <a:fillRect/>
              </a:stretch>
            </p:blipFill>
            <p:spPr>
              <a:xfrm>
                <a:off x="4192099" y="1593110"/>
                <a:ext cx="504895" cy="695422"/>
              </a:xfrm>
              <a:prstGeom prst="rect">
                <a:avLst/>
              </a:prstGeom>
            </p:spPr>
          </p:pic>
          <p:sp>
            <p:nvSpPr>
              <p:cNvPr id="66" name="TextBox 65"/>
              <p:cNvSpPr txBox="1"/>
              <p:nvPr/>
            </p:nvSpPr>
            <p:spPr>
              <a:xfrm>
                <a:off x="3705480" y="1555719"/>
                <a:ext cx="1048051" cy="369332"/>
              </a:xfrm>
              <a:prstGeom prst="rect">
                <a:avLst/>
              </a:prstGeom>
              <a:noFill/>
            </p:spPr>
            <p:txBody>
              <a:bodyPr wrap="square" rtlCol="0">
                <a:spAutoFit/>
              </a:bodyPr>
              <a:lstStyle/>
              <a:p>
                <a:r>
                  <a:rPr lang="en-US" dirty="0" smtClean="0"/>
                  <a:t>Alice</a:t>
                </a:r>
                <a:endParaRPr lang="en-US" dirty="0"/>
              </a:p>
            </p:txBody>
          </p:sp>
        </p:grpSp>
        <p:grpSp>
          <p:nvGrpSpPr>
            <p:cNvPr id="84" name="Group 83"/>
            <p:cNvGrpSpPr/>
            <p:nvPr/>
          </p:nvGrpSpPr>
          <p:grpSpPr>
            <a:xfrm>
              <a:off x="4470342" y="1774548"/>
              <a:ext cx="3159800" cy="2504541"/>
              <a:chOff x="4470342" y="1774548"/>
              <a:chExt cx="3159800" cy="2504541"/>
            </a:xfrm>
          </p:grpSpPr>
          <p:grpSp>
            <p:nvGrpSpPr>
              <p:cNvPr id="61" name="Group 60"/>
              <p:cNvGrpSpPr/>
              <p:nvPr/>
            </p:nvGrpSpPr>
            <p:grpSpPr>
              <a:xfrm>
                <a:off x="4470342" y="2387403"/>
                <a:ext cx="2635774" cy="1469778"/>
                <a:chOff x="3552088" y="4084280"/>
                <a:chExt cx="2635774" cy="1469778"/>
              </a:xfrm>
            </p:grpSpPr>
            <p:grpSp>
              <p:nvGrpSpPr>
                <p:cNvPr id="28" name="Group 27"/>
                <p:cNvGrpSpPr/>
                <p:nvPr/>
              </p:nvGrpSpPr>
              <p:grpSpPr>
                <a:xfrm>
                  <a:off x="3552088" y="4236881"/>
                  <a:ext cx="2635774" cy="1317177"/>
                  <a:chOff x="3172261" y="1867366"/>
                  <a:chExt cx="2635774" cy="1317177"/>
                </a:xfrm>
              </p:grpSpPr>
              <p:grpSp>
                <p:nvGrpSpPr>
                  <p:cNvPr id="40" name="Group 39"/>
                  <p:cNvGrpSpPr/>
                  <p:nvPr/>
                </p:nvGrpSpPr>
                <p:grpSpPr>
                  <a:xfrm>
                    <a:off x="3172261" y="1867366"/>
                    <a:ext cx="2326714" cy="1317177"/>
                    <a:chOff x="1448970" y="2276242"/>
                    <a:chExt cx="2326714" cy="1317177"/>
                  </a:xfrm>
                </p:grpSpPr>
                <p:grpSp>
                  <p:nvGrpSpPr>
                    <p:cNvPr id="41" name="Group 40"/>
                    <p:cNvGrpSpPr/>
                    <p:nvPr/>
                  </p:nvGrpSpPr>
                  <p:grpSpPr>
                    <a:xfrm>
                      <a:off x="1448970" y="2276242"/>
                      <a:ext cx="2307101" cy="1026941"/>
                      <a:chOff x="1055078" y="2363373"/>
                      <a:chExt cx="2307101" cy="1026941"/>
                    </a:xfrm>
                  </p:grpSpPr>
                  <p:sp>
                    <p:nvSpPr>
                      <p:cNvPr id="45" name="Rounded Rectangle 44"/>
                      <p:cNvSpPr/>
                      <p:nvPr/>
                    </p:nvSpPr>
                    <p:spPr>
                      <a:xfrm>
                        <a:off x="1055078" y="2363373"/>
                        <a:ext cx="2307101" cy="1026941"/>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1448970" y="2539609"/>
                        <a:ext cx="1533379" cy="646331"/>
                      </a:xfrm>
                      <a:prstGeom prst="rect">
                        <a:avLst/>
                      </a:prstGeom>
                      <a:noFill/>
                    </p:spPr>
                    <p:txBody>
                      <a:bodyPr wrap="square" rtlCol="0">
                        <a:spAutoFit/>
                      </a:bodyPr>
                      <a:lstStyle/>
                      <a:p>
                        <a:pPr algn="ctr"/>
                        <a:r>
                          <a:rPr lang="en-US" dirty="0" smtClean="0">
                            <a:solidFill>
                              <a:srgbClr val="C00000"/>
                            </a:solidFill>
                          </a:rPr>
                          <a:t>Encryption Module</a:t>
                        </a:r>
                        <a:endParaRPr lang="en-US" dirty="0">
                          <a:solidFill>
                            <a:srgbClr val="C00000"/>
                          </a:solidFill>
                        </a:endParaRPr>
                      </a:p>
                    </p:txBody>
                  </p:sp>
                </p:grpSp>
                <p:sp>
                  <p:nvSpPr>
                    <p:cNvPr id="43" name="TextBox 42"/>
                    <p:cNvSpPr txBox="1"/>
                    <p:nvPr/>
                  </p:nvSpPr>
                  <p:spPr>
                    <a:xfrm>
                      <a:off x="2657312" y="3285642"/>
                      <a:ext cx="1118372" cy="307777"/>
                    </a:xfrm>
                    <a:prstGeom prst="rect">
                      <a:avLst/>
                    </a:prstGeom>
                    <a:noFill/>
                  </p:spPr>
                  <p:txBody>
                    <a:bodyPr wrap="square" rtlCol="0">
                      <a:spAutoFit/>
                    </a:bodyPr>
                    <a:lstStyle/>
                    <a:p>
                      <a:r>
                        <a:rPr lang="en-US" sz="1400" dirty="0" smtClean="0">
                          <a:solidFill>
                            <a:schemeClr val="bg1">
                              <a:lumMod val="50000"/>
                            </a:schemeClr>
                          </a:solidFill>
                        </a:rPr>
                        <a:t>r0, r1, r2</a:t>
                      </a:r>
                      <a:endParaRPr lang="en-US" sz="1400" dirty="0">
                        <a:solidFill>
                          <a:schemeClr val="bg1">
                            <a:lumMod val="50000"/>
                          </a:schemeClr>
                        </a:solidFill>
                      </a:endParaRPr>
                    </a:p>
                  </p:txBody>
                </p:sp>
              </p:grpSp>
              <p:cxnSp>
                <p:nvCxnSpPr>
                  <p:cNvPr id="35" name="Straight Arrow Connector 34"/>
                  <p:cNvCxnSpPr/>
                  <p:nvPr/>
                </p:nvCxnSpPr>
                <p:spPr>
                  <a:xfrm>
                    <a:off x="5491083" y="2358018"/>
                    <a:ext cx="3169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56" name="Straight Arrow Connector 55"/>
                <p:cNvCxnSpPr/>
                <p:nvPr/>
              </p:nvCxnSpPr>
              <p:spPr>
                <a:xfrm>
                  <a:off x="4276577" y="4084280"/>
                  <a:ext cx="0" cy="164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65" name="Picture 64"/>
              <p:cNvPicPr>
                <a:picLocks noChangeAspect="1"/>
              </p:cNvPicPr>
              <p:nvPr/>
            </p:nvPicPr>
            <p:blipFill>
              <a:blip r:embed="rId3">
                <a:duotone>
                  <a:prstClr val="black"/>
                  <a:schemeClr val="accent3">
                    <a:tint val="45000"/>
                    <a:satMod val="400000"/>
                  </a:schemeClr>
                </a:duotone>
              </a:blip>
              <a:stretch>
                <a:fillRect/>
              </a:stretch>
            </p:blipFill>
            <p:spPr>
              <a:xfrm>
                <a:off x="6092844" y="1774548"/>
                <a:ext cx="504895" cy="695422"/>
              </a:xfrm>
              <a:prstGeom prst="rect">
                <a:avLst/>
              </a:prstGeom>
            </p:spPr>
          </p:pic>
          <p:sp>
            <p:nvSpPr>
              <p:cNvPr id="67" name="TextBox 66"/>
              <p:cNvSpPr txBox="1"/>
              <p:nvPr/>
            </p:nvSpPr>
            <p:spPr>
              <a:xfrm>
                <a:off x="6582091" y="1774548"/>
                <a:ext cx="1048051" cy="369332"/>
              </a:xfrm>
              <a:prstGeom prst="rect">
                <a:avLst/>
              </a:prstGeom>
              <a:noFill/>
            </p:spPr>
            <p:txBody>
              <a:bodyPr wrap="square" rtlCol="0">
                <a:spAutoFit/>
              </a:bodyPr>
              <a:lstStyle/>
              <a:p>
                <a:r>
                  <a:rPr lang="en-US" dirty="0" smtClean="0"/>
                  <a:t>Bob</a:t>
                </a:r>
                <a:endParaRPr lang="en-US" dirty="0"/>
              </a:p>
            </p:txBody>
          </p:sp>
          <p:cxnSp>
            <p:nvCxnSpPr>
              <p:cNvPr id="76" name="Elbow Connector 75"/>
              <p:cNvCxnSpPr>
                <a:endCxn id="45" idx="2"/>
              </p:cNvCxnSpPr>
              <p:nvPr/>
            </p:nvCxnSpPr>
            <p:spPr>
              <a:xfrm rot="10800000">
                <a:off x="5623893" y="3566945"/>
                <a:ext cx="868878" cy="26802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5678684" y="3817424"/>
                <a:ext cx="1258707" cy="461665"/>
              </a:xfrm>
              <a:prstGeom prst="rect">
                <a:avLst/>
              </a:prstGeom>
              <a:noFill/>
            </p:spPr>
            <p:txBody>
              <a:bodyPr wrap="square" rtlCol="0">
                <a:spAutoFit/>
              </a:bodyPr>
              <a:lstStyle/>
              <a:p>
                <a:pPr algn="ctr"/>
                <a:r>
                  <a:rPr lang="en-US" sz="1200" dirty="0" smtClean="0">
                    <a:solidFill>
                      <a:srgbClr val="C00000"/>
                    </a:solidFill>
                  </a:rPr>
                  <a:t>Gaussian Noise </a:t>
                </a:r>
              </a:p>
              <a:p>
                <a:pPr algn="ctr"/>
                <a:r>
                  <a:rPr lang="en-US" sz="1200" dirty="0" smtClean="0">
                    <a:solidFill>
                      <a:srgbClr val="C00000"/>
                    </a:solidFill>
                  </a:rPr>
                  <a:t>Sampler</a:t>
                </a:r>
                <a:endParaRPr lang="en-US" sz="1200" dirty="0">
                  <a:solidFill>
                    <a:srgbClr val="C00000"/>
                  </a:solidFill>
                </a:endParaRPr>
              </a:p>
            </p:txBody>
          </p:sp>
        </p:grpSp>
      </p:grpSp>
      <p:pic>
        <p:nvPicPr>
          <p:cNvPr id="123" name="Picture 122"/>
          <p:cNvPicPr>
            <a:picLocks noChangeAspect="1"/>
          </p:cNvPicPr>
          <p:nvPr/>
        </p:nvPicPr>
        <p:blipFill>
          <a:blip r:embed="rId4"/>
          <a:stretch>
            <a:fillRect/>
          </a:stretch>
        </p:blipFill>
        <p:spPr>
          <a:xfrm>
            <a:off x="4578791" y="2663446"/>
            <a:ext cx="441547" cy="181148"/>
          </a:xfrm>
          <a:prstGeom prst="rect">
            <a:avLst/>
          </a:prstGeom>
        </p:spPr>
      </p:pic>
      <p:pic>
        <p:nvPicPr>
          <p:cNvPr id="124" name="Picture 123"/>
          <p:cNvPicPr>
            <a:picLocks noChangeAspect="1"/>
          </p:cNvPicPr>
          <p:nvPr/>
        </p:nvPicPr>
        <p:blipFill>
          <a:blip r:embed="rId5"/>
          <a:stretch>
            <a:fillRect/>
          </a:stretch>
        </p:blipFill>
        <p:spPr>
          <a:xfrm>
            <a:off x="2564421" y="2109032"/>
            <a:ext cx="511629" cy="205980"/>
          </a:xfrm>
          <a:prstGeom prst="rect">
            <a:avLst/>
          </a:prstGeom>
        </p:spPr>
      </p:pic>
      <p:cxnSp>
        <p:nvCxnSpPr>
          <p:cNvPr id="128" name="Straight Arrow Connector 127"/>
          <p:cNvCxnSpPr/>
          <p:nvPr/>
        </p:nvCxnSpPr>
        <p:spPr>
          <a:xfrm flipV="1">
            <a:off x="3045652" y="2377873"/>
            <a:ext cx="4920" cy="1548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1" name="Picture 130"/>
          <p:cNvPicPr>
            <a:picLocks noChangeAspect="1"/>
          </p:cNvPicPr>
          <p:nvPr/>
        </p:nvPicPr>
        <p:blipFill>
          <a:blip r:embed="rId4"/>
          <a:stretch>
            <a:fillRect/>
          </a:stretch>
        </p:blipFill>
        <p:spPr>
          <a:xfrm>
            <a:off x="1693026" y="2579878"/>
            <a:ext cx="441547" cy="181148"/>
          </a:xfrm>
          <a:prstGeom prst="rect">
            <a:avLst/>
          </a:prstGeom>
        </p:spPr>
      </p:pic>
      <p:pic>
        <p:nvPicPr>
          <p:cNvPr id="134" name="Picture 133"/>
          <p:cNvPicPr>
            <a:picLocks noChangeAspect="1"/>
          </p:cNvPicPr>
          <p:nvPr/>
        </p:nvPicPr>
        <p:blipFill>
          <a:blip r:embed="rId6"/>
          <a:stretch>
            <a:fillRect/>
          </a:stretch>
        </p:blipFill>
        <p:spPr>
          <a:xfrm>
            <a:off x="5499012" y="1546732"/>
            <a:ext cx="575315" cy="757252"/>
          </a:xfrm>
          <a:prstGeom prst="rect">
            <a:avLst/>
          </a:prstGeom>
        </p:spPr>
      </p:pic>
      <p:pic>
        <p:nvPicPr>
          <p:cNvPr id="137" name="Picture 1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9711" y="2553607"/>
            <a:ext cx="751026" cy="855014"/>
          </a:xfrm>
          <a:prstGeom prst="rect">
            <a:avLst/>
          </a:prstGeom>
        </p:spPr>
      </p:pic>
      <p:grpSp>
        <p:nvGrpSpPr>
          <p:cNvPr id="141" name="Group 140"/>
          <p:cNvGrpSpPr/>
          <p:nvPr/>
        </p:nvGrpSpPr>
        <p:grpSpPr>
          <a:xfrm>
            <a:off x="1303827" y="3815097"/>
            <a:ext cx="3962326" cy="1518409"/>
            <a:chOff x="1318575" y="3815097"/>
            <a:chExt cx="3962326" cy="1518409"/>
          </a:xfrm>
        </p:grpSpPr>
        <p:grpSp>
          <p:nvGrpSpPr>
            <p:cNvPr id="87" name="Group 86"/>
            <p:cNvGrpSpPr/>
            <p:nvPr/>
          </p:nvGrpSpPr>
          <p:grpSpPr>
            <a:xfrm>
              <a:off x="1783697" y="4076236"/>
              <a:ext cx="2921038" cy="1257270"/>
              <a:chOff x="3091059" y="3992484"/>
              <a:chExt cx="2921038" cy="1257270"/>
            </a:xfrm>
          </p:grpSpPr>
          <p:grpSp>
            <p:nvGrpSpPr>
              <p:cNvPr id="88" name="Group 87"/>
              <p:cNvGrpSpPr/>
              <p:nvPr/>
            </p:nvGrpSpPr>
            <p:grpSpPr>
              <a:xfrm>
                <a:off x="3091059" y="4222813"/>
                <a:ext cx="2921038" cy="1026941"/>
                <a:chOff x="2950383" y="3275315"/>
                <a:chExt cx="2921038" cy="1026941"/>
              </a:xfrm>
            </p:grpSpPr>
            <p:grpSp>
              <p:nvGrpSpPr>
                <p:cNvPr id="95" name="Group 94"/>
                <p:cNvGrpSpPr/>
                <p:nvPr/>
              </p:nvGrpSpPr>
              <p:grpSpPr>
                <a:xfrm>
                  <a:off x="3411412" y="3275315"/>
                  <a:ext cx="2460009" cy="1026941"/>
                  <a:chOff x="3172261" y="1853298"/>
                  <a:chExt cx="2460009" cy="1026941"/>
                </a:xfrm>
              </p:grpSpPr>
              <p:grpSp>
                <p:nvGrpSpPr>
                  <p:cNvPr id="104" name="Group 103"/>
                  <p:cNvGrpSpPr/>
                  <p:nvPr/>
                </p:nvGrpSpPr>
                <p:grpSpPr>
                  <a:xfrm>
                    <a:off x="3172261" y="1853298"/>
                    <a:ext cx="2307101" cy="1026941"/>
                    <a:chOff x="1055078" y="2349305"/>
                    <a:chExt cx="2307101" cy="1026941"/>
                  </a:xfrm>
                </p:grpSpPr>
                <p:sp>
                  <p:nvSpPr>
                    <p:cNvPr id="108" name="Rounded Rectangle 107"/>
                    <p:cNvSpPr/>
                    <p:nvPr/>
                  </p:nvSpPr>
                  <p:spPr>
                    <a:xfrm>
                      <a:off x="1055078" y="2349305"/>
                      <a:ext cx="2307101" cy="1026941"/>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TextBox 108"/>
                    <p:cNvSpPr txBox="1"/>
                    <p:nvPr/>
                  </p:nvSpPr>
                  <p:spPr>
                    <a:xfrm>
                      <a:off x="1448970" y="2539609"/>
                      <a:ext cx="1533379" cy="646331"/>
                    </a:xfrm>
                    <a:prstGeom prst="rect">
                      <a:avLst/>
                    </a:prstGeom>
                    <a:noFill/>
                  </p:spPr>
                  <p:txBody>
                    <a:bodyPr wrap="square" rtlCol="0">
                      <a:spAutoFit/>
                    </a:bodyPr>
                    <a:lstStyle/>
                    <a:p>
                      <a:pPr algn="ctr"/>
                      <a:r>
                        <a:rPr lang="en-US" dirty="0" smtClean="0">
                          <a:solidFill>
                            <a:srgbClr val="C00000"/>
                          </a:solidFill>
                        </a:rPr>
                        <a:t>Decryption Module</a:t>
                      </a:r>
                      <a:endParaRPr lang="en-US" dirty="0">
                        <a:solidFill>
                          <a:srgbClr val="C00000"/>
                        </a:solidFill>
                      </a:endParaRPr>
                    </a:p>
                  </p:txBody>
                </p:sp>
              </p:grpSp>
              <p:cxnSp>
                <p:nvCxnSpPr>
                  <p:cNvPr id="99" name="Straight Arrow Connector 98"/>
                  <p:cNvCxnSpPr/>
                  <p:nvPr/>
                </p:nvCxnSpPr>
                <p:spPr>
                  <a:xfrm>
                    <a:off x="5479362" y="2339030"/>
                    <a:ext cx="152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94" name="Straight Arrow Connector 93"/>
                <p:cNvCxnSpPr/>
                <p:nvPr/>
              </p:nvCxnSpPr>
              <p:spPr>
                <a:xfrm>
                  <a:off x="2950383" y="3772611"/>
                  <a:ext cx="4868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89" name="Straight Arrow Connector 88"/>
              <p:cNvCxnSpPr/>
              <p:nvPr/>
            </p:nvCxnSpPr>
            <p:spPr>
              <a:xfrm>
                <a:off x="4276577" y="3992484"/>
                <a:ext cx="0" cy="255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7" name="Picture 126"/>
            <p:cNvPicPr>
              <a:picLocks noChangeAspect="1"/>
            </p:cNvPicPr>
            <p:nvPr/>
          </p:nvPicPr>
          <p:blipFill>
            <a:blip r:embed="rId5"/>
            <a:stretch>
              <a:fillRect/>
            </a:stretch>
          </p:blipFill>
          <p:spPr>
            <a:xfrm>
              <a:off x="2752413" y="3815097"/>
              <a:ext cx="511629" cy="205980"/>
            </a:xfrm>
            <a:prstGeom prst="rect">
              <a:avLst/>
            </a:prstGeom>
          </p:spPr>
        </p:pic>
        <p:pic>
          <p:nvPicPr>
            <p:cNvPr id="135" name="Picture 134"/>
            <p:cNvPicPr>
              <a:picLocks noChangeAspect="1"/>
            </p:cNvPicPr>
            <p:nvPr/>
          </p:nvPicPr>
          <p:blipFill>
            <a:blip r:embed="rId6"/>
            <a:stretch>
              <a:fillRect/>
            </a:stretch>
          </p:blipFill>
          <p:spPr>
            <a:xfrm>
              <a:off x="4738823" y="4437877"/>
              <a:ext cx="542078" cy="713504"/>
            </a:xfrm>
            <a:prstGeom prst="rect">
              <a:avLst/>
            </a:prstGeom>
          </p:spPr>
        </p:pic>
        <p:pic>
          <p:nvPicPr>
            <p:cNvPr id="139" name="Picture 1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8575" y="4372570"/>
              <a:ext cx="751026" cy="855014"/>
            </a:xfrm>
            <a:prstGeom prst="rect">
              <a:avLst/>
            </a:prstGeom>
          </p:spPr>
        </p:pic>
      </p:grpSp>
    </p:spTree>
    <p:extLst>
      <p:ext uri="{BB962C8B-B14F-4D97-AF65-F5344CB8AC3E}">
        <p14:creationId xmlns:p14="http://schemas.microsoft.com/office/powerpoint/2010/main" val="4863805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599204"/>
            <a:ext cx="8229600" cy="676868"/>
          </a:xfrm>
        </p:spPr>
        <p:txBody>
          <a:bodyPr>
            <a:normAutofit/>
          </a:bodyPr>
          <a:lstStyle/>
          <a:p>
            <a:r>
              <a:rPr lang="en-US" sz="3600" dirty="0"/>
              <a:t>Ring-Learning with Error (Ring-LWE)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6165" y="1432539"/>
                <a:ext cx="8686800" cy="4914900"/>
              </a:xfrm>
            </p:spPr>
            <p:txBody>
              <a:bodyPr>
                <a:normAutofit/>
              </a:bodyPr>
              <a:lstStyle/>
              <a:p>
                <a:r>
                  <a:rPr lang="en-US" dirty="0" smtClean="0"/>
                  <a:t>Public-key Cryptosystem (PKC)</a:t>
                </a:r>
              </a:p>
              <a:p>
                <a:pPr lvl="1"/>
                <a:r>
                  <a:rPr lang="en-US" sz="2000" dirty="0" smtClean="0"/>
                  <a:t>Setup (Alice)</a:t>
                </a:r>
              </a:p>
              <a:p>
                <a:pPr lvl="2"/>
                <a:r>
                  <a:rPr lang="en-US" sz="1600" dirty="0" smtClean="0"/>
                  <a:t>Let </a:t>
                </a:r>
                <a:r>
                  <a:rPr lang="en-US" sz="1600" dirty="0" smtClean="0">
                    <a:solidFill>
                      <a:srgbClr val="0070C0"/>
                    </a:solidFill>
                  </a:rPr>
                  <a:t>q</a:t>
                </a:r>
                <a:r>
                  <a:rPr lang="en-US" sz="1600" dirty="0" smtClean="0"/>
                  <a:t> be a prime. In a ring </a:t>
                </a:r>
                <a:r>
                  <a:rPr lang="en-US" sz="1600" dirty="0" err="1" smtClean="0">
                    <a:solidFill>
                      <a:srgbClr val="0070C0"/>
                    </a:solidFill>
                  </a:rPr>
                  <a:t>Rq</a:t>
                </a:r>
                <a:r>
                  <a:rPr lang="en-US" sz="1600" dirty="0" smtClean="0"/>
                  <a:t>, picks </a:t>
                </a:r>
                <a:r>
                  <a:rPr lang="en-US" sz="1600" dirty="0" smtClean="0">
                    <a:solidFill>
                      <a:srgbClr val="0070C0"/>
                    </a:solidFill>
                  </a:rPr>
                  <a:t>a, s, e</a:t>
                </a:r>
                <a:r>
                  <a:rPr lang="en-US" sz="1600" dirty="0" smtClean="0"/>
                  <a:t>, where </a:t>
                </a:r>
                <a:r>
                  <a:rPr lang="en-US" sz="1600" dirty="0" smtClean="0">
                    <a:solidFill>
                      <a:srgbClr val="0070C0"/>
                    </a:solidFill>
                  </a:rPr>
                  <a:t>s, e</a:t>
                </a:r>
                <a:r>
                  <a:rPr lang="en-US" sz="1600" dirty="0" smtClean="0"/>
                  <a:t> are small polynomials</a:t>
                </a:r>
              </a:p>
              <a:p>
                <a:pPr lvl="2"/>
                <a:r>
                  <a:rPr lang="en-US" sz="1600" dirty="0" err="1" smtClean="0"/>
                  <a:t>s.t.</a:t>
                </a:r>
                <a:r>
                  <a:rPr lang="en-US" sz="1600" dirty="0" smtClean="0"/>
                  <a:t> polynomial </a:t>
                </a:r>
                <a:r>
                  <a:rPr lang="en-US" sz="1600" dirty="0" smtClean="0">
                    <a:solidFill>
                      <a:srgbClr val="0070C0"/>
                    </a:solidFill>
                  </a:rPr>
                  <a:t>b = a</a:t>
                </a:r>
                <a14:m>
                  <m:oMath xmlns:m="http://schemas.openxmlformats.org/officeDocument/2006/math">
                    <m:r>
                      <a:rPr lang="en-US" sz="1600" i="1" smtClean="0">
                        <a:solidFill>
                          <a:srgbClr val="0070C0"/>
                        </a:solidFill>
                        <a:latin typeface="Cambria Math" panose="02040503050406030204" pitchFamily="18" charset="0"/>
                        <a:ea typeface="Cambria Math" panose="02040503050406030204" pitchFamily="18" charset="0"/>
                      </a:rPr>
                      <m:t>⋅</m:t>
                    </m:r>
                  </m:oMath>
                </a14:m>
                <a:r>
                  <a:rPr lang="en-US" sz="1600" dirty="0" err="1" smtClean="0">
                    <a:solidFill>
                      <a:srgbClr val="0070C0"/>
                    </a:solidFill>
                  </a:rPr>
                  <a:t>s+e</a:t>
                </a:r>
                <a:r>
                  <a:rPr lang="en-US" sz="1600" dirty="0" smtClean="0">
                    <a:solidFill>
                      <a:srgbClr val="0070C0"/>
                    </a:solidFill>
                  </a:rPr>
                  <a:t> 	</a:t>
                </a:r>
                <a:r>
                  <a:rPr lang="en-US" sz="1600" dirty="0" smtClean="0">
                    <a:solidFill>
                      <a:schemeClr val="tx1"/>
                    </a:solidFill>
                  </a:rPr>
                  <a:t>(1)</a:t>
                </a:r>
              </a:p>
              <a:p>
                <a:pPr lvl="2"/>
                <a:r>
                  <a:rPr lang="en-US" sz="1600" dirty="0" smtClean="0"/>
                  <a:t>Publishes </a:t>
                </a:r>
                <a:r>
                  <a:rPr lang="en-US" sz="1600" dirty="0" smtClean="0">
                    <a:solidFill>
                      <a:srgbClr val="0070C0"/>
                    </a:solidFill>
                  </a:rPr>
                  <a:t>{a, b} </a:t>
                </a:r>
                <a:r>
                  <a:rPr lang="en-US" sz="1600" dirty="0" smtClean="0"/>
                  <a:t>as the public key, as well as </a:t>
                </a:r>
                <a:r>
                  <a:rPr lang="en-US" sz="1600" dirty="0">
                    <a:solidFill>
                      <a:srgbClr val="0070C0"/>
                    </a:solidFill>
                  </a:rPr>
                  <a:t>t</a:t>
                </a:r>
                <a:r>
                  <a:rPr lang="en-US" altLang="zh-CN" sz="1600" dirty="0" smtClean="0">
                    <a:solidFill>
                      <a:srgbClr val="0070C0"/>
                    </a:solidFill>
                  </a:rPr>
                  <a:t> </a:t>
                </a:r>
                <a:r>
                  <a:rPr lang="en-US" altLang="zh-CN" sz="1600" dirty="0">
                    <a:solidFill>
                      <a:srgbClr val="0070C0"/>
                    </a:solidFill>
                  </a:rPr>
                  <a:t>= </a:t>
                </a:r>
                <a14:m>
                  <m:oMath xmlns:m="http://schemas.openxmlformats.org/officeDocument/2006/math">
                    <m:d>
                      <m:dPr>
                        <m:begChr m:val="⌊"/>
                        <m:endChr m:val="⌋"/>
                        <m:ctrlPr>
                          <a:rPr lang="en-US" altLang="zh-CN" sz="1600" i="1">
                            <a:solidFill>
                              <a:srgbClr val="0070C0"/>
                            </a:solidFill>
                            <a:latin typeface="Cambria Math" panose="02040503050406030204" pitchFamily="18" charset="0"/>
                          </a:rPr>
                        </m:ctrlPr>
                      </m:dPr>
                      <m:e>
                        <m:f>
                          <m:fPr>
                            <m:ctrlPr>
                              <a:rPr lang="en-US" altLang="zh-CN" sz="1600" i="1">
                                <a:solidFill>
                                  <a:srgbClr val="0070C0"/>
                                </a:solidFill>
                                <a:latin typeface="Cambria Math" panose="02040503050406030204" pitchFamily="18" charset="0"/>
                              </a:rPr>
                            </m:ctrlPr>
                          </m:fPr>
                          <m:num>
                            <m:r>
                              <a:rPr lang="en-US" altLang="zh-CN" sz="1600" i="1">
                                <a:solidFill>
                                  <a:srgbClr val="0070C0"/>
                                </a:solidFill>
                                <a:latin typeface="Cambria Math" panose="02040503050406030204" pitchFamily="18" charset="0"/>
                              </a:rPr>
                              <m:t>𝑞</m:t>
                            </m:r>
                          </m:num>
                          <m:den>
                            <m:r>
                              <a:rPr lang="en-US" altLang="zh-CN" sz="1600" i="1">
                                <a:solidFill>
                                  <a:srgbClr val="0070C0"/>
                                </a:solidFill>
                                <a:latin typeface="Cambria Math" panose="02040503050406030204" pitchFamily="18" charset="0"/>
                              </a:rPr>
                              <m:t>2</m:t>
                            </m:r>
                          </m:den>
                        </m:f>
                      </m:e>
                    </m:d>
                  </m:oMath>
                </a14:m>
                <a:endParaRPr lang="en-US" sz="1600" dirty="0" smtClean="0"/>
              </a:p>
              <a:p>
                <a:pPr lvl="2"/>
                <a:r>
                  <a:rPr lang="en-US" sz="1600" dirty="0" smtClean="0"/>
                  <a:t>Keeps </a:t>
                </a:r>
                <a:r>
                  <a:rPr lang="en-US" sz="1600" dirty="0" smtClean="0">
                    <a:solidFill>
                      <a:srgbClr val="0070C0"/>
                    </a:solidFill>
                  </a:rPr>
                  <a:t>s</a:t>
                </a:r>
                <a:r>
                  <a:rPr lang="en-US" sz="1600" dirty="0" smtClean="0"/>
                  <a:t> as the private key</a:t>
                </a:r>
              </a:p>
              <a:p>
                <a:pPr lvl="2"/>
                <a:endParaRPr lang="en-US" sz="1600" dirty="0" smtClean="0"/>
              </a:p>
              <a:p>
                <a:pPr lvl="1"/>
                <a:endParaRPr lang="en-US" sz="2000" dirty="0"/>
              </a:p>
              <a:p>
                <a:pPr marL="457200" lvl="1" indent="0">
                  <a:buNone/>
                </a:pPr>
                <a:endParaRPr lang="en-US" sz="2000" dirty="0" smtClean="0"/>
              </a:p>
              <a:p>
                <a:pPr lvl="1"/>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6165" y="1432539"/>
                <a:ext cx="8686800" cy="4914900"/>
              </a:xfrm>
              <a:blipFill>
                <a:blip r:embed="rId2"/>
                <a:stretch>
                  <a:fillRect l="-1193" t="-1365"/>
                </a:stretch>
              </a:blipFill>
            </p:spPr>
            <p:txBody>
              <a:bodyPr/>
              <a:lstStyle/>
              <a:p>
                <a:r>
                  <a:rPr lang="en-US">
                    <a:noFill/>
                  </a:rPr>
                  <a:t> </a:t>
                </a:r>
              </a:p>
            </p:txBody>
          </p:sp>
        </mc:Fallback>
      </mc:AlternateContent>
      <p:sp>
        <p:nvSpPr>
          <p:cNvPr id="4" name="Rectangle 3"/>
          <p:cNvSpPr/>
          <p:nvPr/>
        </p:nvSpPr>
        <p:spPr>
          <a:xfrm>
            <a:off x="1568824" y="6232023"/>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sp>
        <p:nvSpPr>
          <p:cNvPr id="5" name="TextBox 4"/>
          <p:cNvSpPr txBox="1"/>
          <p:nvPr/>
        </p:nvSpPr>
        <p:spPr>
          <a:xfrm>
            <a:off x="5770490" y="1404403"/>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Tree>
    <p:extLst>
      <p:ext uri="{BB962C8B-B14F-4D97-AF65-F5344CB8AC3E}">
        <p14:creationId xmlns:p14="http://schemas.microsoft.com/office/powerpoint/2010/main" val="29949650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599204"/>
            <a:ext cx="8229600" cy="676868"/>
          </a:xfrm>
        </p:spPr>
        <p:txBody>
          <a:bodyPr>
            <a:normAutofit/>
          </a:bodyPr>
          <a:lstStyle/>
          <a:p>
            <a:r>
              <a:rPr lang="en-US" sz="3600" dirty="0"/>
              <a:t>Ring-Learning with Error (Ring-LWE)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6165" y="1432539"/>
                <a:ext cx="8686800" cy="4914900"/>
              </a:xfrm>
            </p:spPr>
            <p:txBody>
              <a:bodyPr>
                <a:normAutofit/>
              </a:bodyPr>
              <a:lstStyle/>
              <a:p>
                <a:r>
                  <a:rPr lang="en-US" dirty="0" smtClean="0"/>
                  <a:t>Public-key Cryptosystem (PKC)</a:t>
                </a:r>
              </a:p>
              <a:p>
                <a:pPr lvl="1"/>
                <a:r>
                  <a:rPr lang="en-US" sz="2000" dirty="0" smtClean="0"/>
                  <a:t>Setup (Alice)</a:t>
                </a:r>
              </a:p>
              <a:p>
                <a:pPr lvl="2"/>
                <a:r>
                  <a:rPr lang="en-US" sz="1600" dirty="0" smtClean="0"/>
                  <a:t>Let </a:t>
                </a:r>
                <a:r>
                  <a:rPr lang="en-US" sz="1600" dirty="0" smtClean="0">
                    <a:solidFill>
                      <a:srgbClr val="0070C0"/>
                    </a:solidFill>
                  </a:rPr>
                  <a:t>q</a:t>
                </a:r>
                <a:r>
                  <a:rPr lang="en-US" sz="1600" dirty="0" smtClean="0"/>
                  <a:t> be a prime. In a ring </a:t>
                </a:r>
                <a:r>
                  <a:rPr lang="en-US" sz="1600" dirty="0" err="1" smtClean="0">
                    <a:solidFill>
                      <a:srgbClr val="0070C0"/>
                    </a:solidFill>
                  </a:rPr>
                  <a:t>Rq</a:t>
                </a:r>
                <a:r>
                  <a:rPr lang="en-US" sz="1600" dirty="0" smtClean="0"/>
                  <a:t>, picks </a:t>
                </a:r>
                <a:r>
                  <a:rPr lang="en-US" sz="1600" dirty="0" smtClean="0">
                    <a:solidFill>
                      <a:srgbClr val="0070C0"/>
                    </a:solidFill>
                  </a:rPr>
                  <a:t>a, s, e</a:t>
                </a:r>
                <a:r>
                  <a:rPr lang="en-US" sz="1600" dirty="0" smtClean="0"/>
                  <a:t>, where </a:t>
                </a:r>
                <a:r>
                  <a:rPr lang="en-US" sz="1600" dirty="0" smtClean="0">
                    <a:solidFill>
                      <a:srgbClr val="0070C0"/>
                    </a:solidFill>
                  </a:rPr>
                  <a:t>s, e</a:t>
                </a:r>
                <a:r>
                  <a:rPr lang="en-US" sz="1600" dirty="0" smtClean="0"/>
                  <a:t> are small polynomials</a:t>
                </a:r>
              </a:p>
              <a:p>
                <a:pPr lvl="2"/>
                <a:r>
                  <a:rPr lang="en-US" sz="1600" dirty="0" err="1" smtClean="0"/>
                  <a:t>s.t.</a:t>
                </a:r>
                <a:r>
                  <a:rPr lang="en-US" sz="1600" dirty="0" smtClean="0"/>
                  <a:t> polynomial </a:t>
                </a:r>
                <a:r>
                  <a:rPr lang="en-US" sz="1600" dirty="0" smtClean="0">
                    <a:solidFill>
                      <a:srgbClr val="0070C0"/>
                    </a:solidFill>
                  </a:rPr>
                  <a:t>b = a</a:t>
                </a:r>
                <a14:m>
                  <m:oMath xmlns:m="http://schemas.openxmlformats.org/officeDocument/2006/math">
                    <m:r>
                      <a:rPr lang="en-US" sz="1600" i="1" smtClean="0">
                        <a:solidFill>
                          <a:srgbClr val="0070C0"/>
                        </a:solidFill>
                        <a:latin typeface="Cambria Math" panose="02040503050406030204" pitchFamily="18" charset="0"/>
                        <a:ea typeface="Cambria Math" panose="02040503050406030204" pitchFamily="18" charset="0"/>
                      </a:rPr>
                      <m:t>⋅</m:t>
                    </m:r>
                  </m:oMath>
                </a14:m>
                <a:r>
                  <a:rPr lang="en-US" sz="1600" dirty="0" err="1" smtClean="0">
                    <a:solidFill>
                      <a:srgbClr val="0070C0"/>
                    </a:solidFill>
                  </a:rPr>
                  <a:t>s+e</a:t>
                </a:r>
                <a:r>
                  <a:rPr lang="en-US" sz="1600" dirty="0" smtClean="0">
                    <a:solidFill>
                      <a:srgbClr val="0070C0"/>
                    </a:solidFill>
                  </a:rPr>
                  <a:t> 	</a:t>
                </a:r>
                <a:r>
                  <a:rPr lang="en-US" sz="1600" dirty="0" smtClean="0">
                    <a:solidFill>
                      <a:schemeClr val="tx1"/>
                    </a:solidFill>
                  </a:rPr>
                  <a:t>(1)</a:t>
                </a:r>
              </a:p>
              <a:p>
                <a:pPr lvl="2"/>
                <a:r>
                  <a:rPr lang="en-US" sz="1600" dirty="0" smtClean="0"/>
                  <a:t>Publishes </a:t>
                </a:r>
                <a:r>
                  <a:rPr lang="en-US" sz="1600" dirty="0" smtClean="0">
                    <a:solidFill>
                      <a:srgbClr val="0070C0"/>
                    </a:solidFill>
                  </a:rPr>
                  <a:t>{a, b} </a:t>
                </a:r>
                <a:r>
                  <a:rPr lang="en-US" sz="1600" dirty="0" smtClean="0"/>
                  <a:t>as the public key, as well as </a:t>
                </a:r>
                <a:r>
                  <a:rPr lang="en-US" sz="1600" dirty="0">
                    <a:solidFill>
                      <a:srgbClr val="0070C0"/>
                    </a:solidFill>
                  </a:rPr>
                  <a:t>t</a:t>
                </a:r>
                <a:r>
                  <a:rPr lang="en-US" altLang="zh-CN" sz="1600" dirty="0" smtClean="0">
                    <a:solidFill>
                      <a:srgbClr val="0070C0"/>
                    </a:solidFill>
                  </a:rPr>
                  <a:t> </a:t>
                </a:r>
                <a:r>
                  <a:rPr lang="en-US" altLang="zh-CN" sz="1600" dirty="0">
                    <a:solidFill>
                      <a:srgbClr val="0070C0"/>
                    </a:solidFill>
                  </a:rPr>
                  <a:t>= </a:t>
                </a:r>
                <a14:m>
                  <m:oMath xmlns:m="http://schemas.openxmlformats.org/officeDocument/2006/math">
                    <m:d>
                      <m:dPr>
                        <m:begChr m:val="⌊"/>
                        <m:endChr m:val="⌋"/>
                        <m:ctrlPr>
                          <a:rPr lang="en-US" altLang="zh-CN" sz="1600" i="1">
                            <a:solidFill>
                              <a:srgbClr val="0070C0"/>
                            </a:solidFill>
                            <a:latin typeface="Cambria Math" panose="02040503050406030204" pitchFamily="18" charset="0"/>
                          </a:rPr>
                        </m:ctrlPr>
                      </m:dPr>
                      <m:e>
                        <m:f>
                          <m:fPr>
                            <m:ctrlPr>
                              <a:rPr lang="en-US" altLang="zh-CN" sz="1600" i="1">
                                <a:solidFill>
                                  <a:srgbClr val="0070C0"/>
                                </a:solidFill>
                                <a:latin typeface="Cambria Math" panose="02040503050406030204" pitchFamily="18" charset="0"/>
                              </a:rPr>
                            </m:ctrlPr>
                          </m:fPr>
                          <m:num>
                            <m:r>
                              <a:rPr lang="en-US" altLang="zh-CN" sz="1600" i="1">
                                <a:solidFill>
                                  <a:srgbClr val="0070C0"/>
                                </a:solidFill>
                                <a:latin typeface="Cambria Math" panose="02040503050406030204" pitchFamily="18" charset="0"/>
                              </a:rPr>
                              <m:t>𝑞</m:t>
                            </m:r>
                          </m:num>
                          <m:den>
                            <m:r>
                              <a:rPr lang="en-US" altLang="zh-CN" sz="1600" i="1">
                                <a:solidFill>
                                  <a:srgbClr val="0070C0"/>
                                </a:solidFill>
                                <a:latin typeface="Cambria Math" panose="02040503050406030204" pitchFamily="18" charset="0"/>
                              </a:rPr>
                              <m:t>2</m:t>
                            </m:r>
                          </m:den>
                        </m:f>
                      </m:e>
                    </m:d>
                  </m:oMath>
                </a14:m>
                <a:endParaRPr lang="en-US" sz="1600" dirty="0" smtClean="0"/>
              </a:p>
              <a:p>
                <a:pPr lvl="2"/>
                <a:r>
                  <a:rPr lang="en-US" sz="1600" dirty="0" smtClean="0"/>
                  <a:t>Keeps </a:t>
                </a:r>
                <a:r>
                  <a:rPr lang="en-US" sz="1600" dirty="0" smtClean="0">
                    <a:solidFill>
                      <a:srgbClr val="0070C0"/>
                    </a:solidFill>
                  </a:rPr>
                  <a:t>s</a:t>
                </a:r>
                <a:r>
                  <a:rPr lang="en-US" sz="1600" dirty="0" smtClean="0"/>
                  <a:t> as the private key</a:t>
                </a:r>
              </a:p>
              <a:p>
                <a:pPr lvl="2"/>
                <a:endParaRPr lang="en-US" sz="1600" dirty="0" smtClean="0"/>
              </a:p>
              <a:p>
                <a:pPr lvl="1"/>
                <a:endParaRPr lang="en-US" sz="2000" dirty="0"/>
              </a:p>
              <a:p>
                <a:pPr marL="457200" lvl="1" indent="0">
                  <a:buNone/>
                </a:pPr>
                <a:endParaRPr lang="en-US" sz="2000" dirty="0" smtClean="0"/>
              </a:p>
              <a:p>
                <a:pPr lvl="1"/>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6165" y="1432539"/>
                <a:ext cx="8686800" cy="4914900"/>
              </a:xfrm>
              <a:blipFill>
                <a:blip r:embed="rId3"/>
                <a:stretch>
                  <a:fillRect l="-1193" t="-1365"/>
                </a:stretch>
              </a:blipFill>
            </p:spPr>
            <p:txBody>
              <a:bodyPr/>
              <a:lstStyle/>
              <a:p>
                <a:r>
                  <a:rPr lang="en-US">
                    <a:noFill/>
                  </a:rPr>
                  <a:t> </a:t>
                </a:r>
              </a:p>
            </p:txBody>
          </p:sp>
        </mc:Fallback>
      </mc:AlternateContent>
      <p:sp>
        <p:nvSpPr>
          <p:cNvPr id="4" name="Rectangular Callout 3"/>
          <p:cNvSpPr/>
          <p:nvPr/>
        </p:nvSpPr>
        <p:spPr>
          <a:xfrm>
            <a:off x="6889376" y="501027"/>
            <a:ext cx="2124635" cy="1696864"/>
          </a:xfrm>
          <a:prstGeom prst="wedgeRectCallout">
            <a:avLst>
              <a:gd name="adj1" fmla="val -189718"/>
              <a:gd name="adj2" fmla="val 79186"/>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Avenir Book" panose="02000503020000020003" pitchFamily="2" charset="0"/>
              </a:rPr>
              <a:t>With </a:t>
            </a:r>
            <a:r>
              <a:rPr lang="en-US" sz="1200" dirty="0" smtClean="0">
                <a:solidFill>
                  <a:srgbClr val="FFFF00"/>
                </a:solidFill>
                <a:latin typeface="Avenir Book" panose="02000503020000020003" pitchFamily="2" charset="0"/>
              </a:rPr>
              <a:t>e</a:t>
            </a:r>
            <a:r>
              <a:rPr lang="en-US" sz="1200" dirty="0" smtClean="0">
                <a:latin typeface="Avenir Book" panose="02000503020000020003" pitchFamily="2" charset="0"/>
              </a:rPr>
              <a:t> and without s, it is as hard as </a:t>
            </a:r>
            <a:r>
              <a:rPr lang="en-US" sz="1200" dirty="0" smtClean="0">
                <a:solidFill>
                  <a:srgbClr val="FFFF00"/>
                </a:solidFill>
                <a:latin typeface="Avenir Book" panose="02000503020000020003" pitchFamily="2" charset="0"/>
              </a:rPr>
              <a:t>CVP</a:t>
            </a:r>
            <a:r>
              <a:rPr lang="en-US" sz="1200" dirty="0" smtClean="0">
                <a:latin typeface="Avenir Book" panose="02000503020000020003" pitchFamily="2" charset="0"/>
              </a:rPr>
              <a:t> in lattice crypto to find out if </a:t>
            </a:r>
            <a:r>
              <a:rPr lang="en-US" sz="1200" dirty="0" err="1">
                <a:solidFill>
                  <a:srgbClr val="FFFF00"/>
                </a:solidFill>
                <a:latin typeface="Avenir Book" panose="02000503020000020003" pitchFamily="2" charset="0"/>
              </a:rPr>
              <a:t>E</a:t>
            </a:r>
            <a:r>
              <a:rPr lang="en-US" sz="1200" dirty="0" err="1" smtClean="0">
                <a:solidFill>
                  <a:srgbClr val="FFFF00"/>
                </a:solidFill>
                <a:latin typeface="Avenir Book" panose="02000503020000020003" pitchFamily="2" charset="0"/>
              </a:rPr>
              <a:t>q</a:t>
            </a:r>
            <a:r>
              <a:rPr lang="en-US" sz="1200" dirty="0" smtClean="0">
                <a:solidFill>
                  <a:srgbClr val="FFFF00"/>
                </a:solidFill>
                <a:latin typeface="Avenir Book" panose="02000503020000020003" pitchFamily="2" charset="0"/>
              </a:rPr>
              <a:t> (1)</a:t>
            </a:r>
            <a:r>
              <a:rPr lang="en-US" sz="1200" dirty="0" smtClean="0">
                <a:latin typeface="Avenir Book" panose="02000503020000020003" pitchFamily="2" charset="0"/>
              </a:rPr>
              <a:t> stands.</a:t>
            </a:r>
          </a:p>
          <a:p>
            <a:pPr algn="ctr"/>
            <a:endParaRPr lang="en-US" sz="1200" dirty="0" smtClean="0">
              <a:latin typeface="Avenir Book" panose="02000503020000020003" pitchFamily="2" charset="0"/>
            </a:endParaRPr>
          </a:p>
          <a:p>
            <a:pPr algn="ctr"/>
            <a:r>
              <a:rPr lang="en-US" sz="1200" dirty="0" smtClean="0">
                <a:latin typeface="Avenir Book" panose="02000503020000020003" pitchFamily="2" charset="0"/>
              </a:rPr>
              <a:t>But with </a:t>
            </a:r>
            <a:r>
              <a:rPr lang="en-US" sz="1200" dirty="0" smtClean="0">
                <a:solidFill>
                  <a:srgbClr val="FFFF00"/>
                </a:solidFill>
                <a:latin typeface="Avenir Book" panose="02000503020000020003" pitchFamily="2" charset="0"/>
              </a:rPr>
              <a:t>s</a:t>
            </a:r>
            <a:r>
              <a:rPr lang="en-US" sz="1200" dirty="0" smtClean="0">
                <a:latin typeface="Avenir Book" panose="02000503020000020003" pitchFamily="2" charset="0"/>
              </a:rPr>
              <a:t>, it is easy for Alice to verify </a:t>
            </a:r>
            <a:r>
              <a:rPr lang="en-US" sz="1200" dirty="0" err="1" smtClean="0">
                <a:solidFill>
                  <a:srgbClr val="FFFF00"/>
                </a:solidFill>
                <a:latin typeface="Avenir Book" panose="02000503020000020003" pitchFamily="2" charset="0"/>
              </a:rPr>
              <a:t>Eq</a:t>
            </a:r>
            <a:r>
              <a:rPr lang="en-US" sz="1200" dirty="0" smtClean="0">
                <a:solidFill>
                  <a:srgbClr val="FFFF00"/>
                </a:solidFill>
                <a:latin typeface="Avenir Book" panose="02000503020000020003" pitchFamily="2" charset="0"/>
              </a:rPr>
              <a:t> (1)</a:t>
            </a:r>
            <a:r>
              <a:rPr lang="en-US" sz="1200" dirty="0" smtClean="0">
                <a:latin typeface="Avenir Book" panose="02000503020000020003" pitchFamily="2" charset="0"/>
              </a:rPr>
              <a:t>,  making it a good </a:t>
            </a:r>
            <a:r>
              <a:rPr lang="en-US" sz="1200" dirty="0" smtClean="0">
                <a:solidFill>
                  <a:srgbClr val="FFFF00"/>
                </a:solidFill>
                <a:latin typeface="Avenir Book" panose="02000503020000020003" pitchFamily="2" charset="0"/>
              </a:rPr>
              <a:t>trapdoor</a:t>
            </a:r>
            <a:r>
              <a:rPr lang="en-US" sz="1200" dirty="0" smtClean="0">
                <a:latin typeface="Avenir Book" panose="02000503020000020003" pitchFamily="2" charset="0"/>
              </a:rPr>
              <a:t>.</a:t>
            </a:r>
            <a:endParaRPr lang="en-US" sz="1200" dirty="0">
              <a:solidFill>
                <a:srgbClr val="FFFF00"/>
              </a:solidFill>
              <a:latin typeface="Avenir Book" panose="02000503020000020003" pitchFamily="2" charset="0"/>
            </a:endParaRPr>
          </a:p>
        </p:txBody>
      </p:sp>
      <p:sp>
        <p:nvSpPr>
          <p:cNvPr id="5" name="Rectangle 4"/>
          <p:cNvSpPr/>
          <p:nvPr/>
        </p:nvSpPr>
        <p:spPr>
          <a:xfrm>
            <a:off x="1568824" y="6232023"/>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sp>
        <p:nvSpPr>
          <p:cNvPr id="6" name="TextBox 5"/>
          <p:cNvSpPr txBox="1"/>
          <p:nvPr/>
        </p:nvSpPr>
        <p:spPr>
          <a:xfrm>
            <a:off x="5784558" y="1390335"/>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Tree>
    <p:extLst>
      <p:ext uri="{BB962C8B-B14F-4D97-AF65-F5344CB8AC3E}">
        <p14:creationId xmlns:p14="http://schemas.microsoft.com/office/powerpoint/2010/main" val="42160853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542932"/>
            <a:ext cx="8229600" cy="676868"/>
          </a:xfrm>
        </p:spPr>
        <p:txBody>
          <a:bodyPr>
            <a:normAutofit/>
          </a:bodyPr>
          <a:lstStyle/>
          <a:p>
            <a:r>
              <a:rPr lang="en-US" sz="3600" dirty="0"/>
              <a:t>Ring-Learning with Error (Ring-LWE)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0024" y="1219800"/>
                <a:ext cx="8943975" cy="4914900"/>
              </a:xfrm>
            </p:spPr>
            <p:txBody>
              <a:bodyPr>
                <a:normAutofit/>
              </a:bodyPr>
              <a:lstStyle/>
              <a:p>
                <a:r>
                  <a:rPr lang="en-US" dirty="0" smtClean="0"/>
                  <a:t>Public-key Cryptosystem (PKC)</a:t>
                </a:r>
              </a:p>
              <a:p>
                <a:pPr lvl="1"/>
                <a:r>
                  <a:rPr lang="en-US" sz="2000" dirty="0" smtClean="0"/>
                  <a:t>Setup (Alice)</a:t>
                </a:r>
              </a:p>
              <a:p>
                <a:pPr lvl="2"/>
                <a:r>
                  <a:rPr lang="en-US" sz="1600" dirty="0" smtClean="0"/>
                  <a:t>Publishes </a:t>
                </a:r>
                <a:r>
                  <a:rPr lang="en-US" sz="1600" dirty="0" smtClean="0">
                    <a:solidFill>
                      <a:srgbClr val="0070C0"/>
                    </a:solidFill>
                  </a:rPr>
                  <a:t>{a, b</a:t>
                </a:r>
                <a:r>
                  <a:rPr lang="en-US" sz="1600" dirty="0">
                    <a:solidFill>
                      <a:srgbClr val="0070C0"/>
                    </a:solidFill>
                  </a:rPr>
                  <a:t> = a</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m:t>
                    </m:r>
                  </m:oMath>
                </a14:m>
                <a:r>
                  <a:rPr lang="en-US" sz="1600" dirty="0" err="1">
                    <a:solidFill>
                      <a:srgbClr val="0070C0"/>
                    </a:solidFill>
                  </a:rPr>
                  <a:t>s+e</a:t>
                </a:r>
                <a:r>
                  <a:rPr lang="en-US" sz="1600" dirty="0" smtClean="0">
                    <a:solidFill>
                      <a:srgbClr val="0070C0"/>
                    </a:solidFill>
                  </a:rPr>
                  <a:t>} </a:t>
                </a:r>
                <a:r>
                  <a:rPr lang="en-US" sz="1600" dirty="0" smtClean="0"/>
                  <a:t>as the public key, as well as </a:t>
                </a:r>
                <a:r>
                  <a:rPr lang="en-US" sz="1600" dirty="0">
                    <a:solidFill>
                      <a:srgbClr val="0070C0"/>
                    </a:solidFill>
                  </a:rPr>
                  <a:t>t</a:t>
                </a:r>
                <a:r>
                  <a:rPr lang="en-US" altLang="zh-CN" sz="1600" dirty="0" smtClean="0">
                    <a:solidFill>
                      <a:srgbClr val="0070C0"/>
                    </a:solidFill>
                  </a:rPr>
                  <a:t> </a:t>
                </a:r>
                <a:r>
                  <a:rPr lang="en-US" altLang="zh-CN" sz="1600" dirty="0">
                    <a:solidFill>
                      <a:srgbClr val="0070C0"/>
                    </a:solidFill>
                  </a:rPr>
                  <a:t>= </a:t>
                </a:r>
                <a14:m>
                  <m:oMath xmlns:m="http://schemas.openxmlformats.org/officeDocument/2006/math">
                    <m:d>
                      <m:dPr>
                        <m:begChr m:val="⌊"/>
                        <m:endChr m:val="⌋"/>
                        <m:ctrlPr>
                          <a:rPr lang="en-US" altLang="zh-CN" sz="1600" i="1">
                            <a:solidFill>
                              <a:srgbClr val="0070C0"/>
                            </a:solidFill>
                            <a:latin typeface="Cambria Math" panose="02040503050406030204" pitchFamily="18" charset="0"/>
                          </a:rPr>
                        </m:ctrlPr>
                      </m:dPr>
                      <m:e>
                        <m:f>
                          <m:fPr>
                            <m:ctrlPr>
                              <a:rPr lang="en-US" altLang="zh-CN" sz="1600" i="1">
                                <a:solidFill>
                                  <a:srgbClr val="0070C0"/>
                                </a:solidFill>
                                <a:latin typeface="Cambria Math" panose="02040503050406030204" pitchFamily="18" charset="0"/>
                              </a:rPr>
                            </m:ctrlPr>
                          </m:fPr>
                          <m:num>
                            <m:r>
                              <a:rPr lang="en-US" altLang="zh-CN" sz="1600" i="1">
                                <a:solidFill>
                                  <a:srgbClr val="0070C0"/>
                                </a:solidFill>
                                <a:latin typeface="Cambria Math" panose="02040503050406030204" pitchFamily="18" charset="0"/>
                              </a:rPr>
                              <m:t>𝑞</m:t>
                            </m:r>
                          </m:num>
                          <m:den>
                            <m:r>
                              <a:rPr lang="en-US" altLang="zh-CN" sz="1600" i="1">
                                <a:solidFill>
                                  <a:srgbClr val="0070C0"/>
                                </a:solidFill>
                                <a:latin typeface="Cambria Math" panose="02040503050406030204" pitchFamily="18" charset="0"/>
                              </a:rPr>
                              <m:t>2</m:t>
                            </m:r>
                          </m:den>
                        </m:f>
                      </m:e>
                    </m:d>
                  </m:oMath>
                </a14:m>
                <a:r>
                  <a:rPr lang="en-US" sz="1600" dirty="0" smtClean="0"/>
                  <a:t>. </a:t>
                </a:r>
              </a:p>
              <a:p>
                <a:pPr lvl="2"/>
                <a:r>
                  <a:rPr lang="en-US" sz="1600" dirty="0" smtClean="0"/>
                  <a:t>Keeps </a:t>
                </a:r>
                <a:r>
                  <a:rPr lang="en-US" sz="1600" dirty="0" smtClean="0">
                    <a:solidFill>
                      <a:srgbClr val="0070C0"/>
                    </a:solidFill>
                  </a:rPr>
                  <a:t>s</a:t>
                </a:r>
                <a:r>
                  <a:rPr lang="en-US" sz="1600" dirty="0" smtClean="0"/>
                  <a:t> as the private key</a:t>
                </a:r>
              </a:p>
              <a:p>
                <a:pPr lvl="1"/>
                <a:r>
                  <a:rPr lang="en-US" sz="2000" dirty="0"/>
                  <a:t>Encryption (Bob to Alice):</a:t>
                </a:r>
              </a:p>
              <a:p>
                <a:pPr lvl="2"/>
                <a:r>
                  <a:rPr lang="en-US" sz="1600" dirty="0"/>
                  <a:t>H</a:t>
                </a:r>
                <a:r>
                  <a:rPr lang="en-US" altLang="zh-CN" sz="1600" dirty="0"/>
                  <a:t>as a plaintext </a:t>
                </a:r>
                <a:r>
                  <a:rPr lang="en-US" altLang="zh-CN" sz="1600" dirty="0">
                    <a:solidFill>
                      <a:srgbClr val="0070C0"/>
                    </a:solidFill>
                  </a:rPr>
                  <a:t>m </a:t>
                </a:r>
                <a:r>
                  <a:rPr lang="en-US" altLang="zh-CN" sz="1600" dirty="0"/>
                  <a:t>(a binary string in </a:t>
                </a:r>
                <a:r>
                  <a:rPr lang="en-US" altLang="zh-CN" sz="1600" dirty="0" err="1"/>
                  <a:t>Rq</a:t>
                </a:r>
                <a:r>
                  <a:rPr lang="en-US" altLang="zh-CN" sz="1600" dirty="0"/>
                  <a:t>)</a:t>
                </a:r>
                <a:endParaRPr lang="en-US" sz="1600" dirty="0"/>
              </a:p>
              <a:p>
                <a:pPr lvl="2"/>
                <a:r>
                  <a:rPr lang="en-US" sz="1600" dirty="0"/>
                  <a:t>Picks small </a:t>
                </a:r>
                <a:r>
                  <a:rPr lang="en-US" sz="1600" dirty="0">
                    <a:solidFill>
                      <a:srgbClr val="0070C0"/>
                    </a:solidFill>
                  </a:rPr>
                  <a:t>r0, r1, r2</a:t>
                </a:r>
              </a:p>
              <a:p>
                <a:pPr lvl="2"/>
                <a:r>
                  <a:rPr lang="en-US" sz="1600" dirty="0"/>
                  <a:t>Encryption using public key: </a:t>
                </a:r>
              </a:p>
              <a:p>
                <a:pPr lvl="3"/>
                <a:r>
                  <a:rPr lang="en-US" sz="1400" dirty="0">
                    <a:solidFill>
                      <a:srgbClr val="0070C0"/>
                    </a:solidFill>
                  </a:rPr>
                  <a:t>c0 = b</a:t>
                </a:r>
                <a:r>
                  <a:rPr lang="en-US" sz="1400" dirty="0">
                    <a:solidFill>
                      <a:srgbClr val="0070C0"/>
                    </a:solidFill>
                    <a:ea typeface="Cambria Math" panose="02040503050406030204" pitchFamily="18" charset="0"/>
                  </a:rPr>
                  <a:t> </a:t>
                </a:r>
                <a14:m>
                  <m:oMath xmlns:m="http://schemas.openxmlformats.org/officeDocument/2006/math">
                    <m:r>
                      <a:rPr lang="en-US" sz="1400" i="1">
                        <a:solidFill>
                          <a:srgbClr val="0070C0"/>
                        </a:solidFill>
                        <a:latin typeface="Cambria Math" panose="02040503050406030204" pitchFamily="18" charset="0"/>
                        <a:ea typeface="Cambria Math" panose="02040503050406030204" pitchFamily="18" charset="0"/>
                      </a:rPr>
                      <m:t>⋅ </m:t>
                    </m:r>
                  </m:oMath>
                </a14:m>
                <a:r>
                  <a:rPr lang="en-US" sz="1400" dirty="0">
                    <a:solidFill>
                      <a:srgbClr val="0070C0"/>
                    </a:solidFill>
                  </a:rPr>
                  <a:t>r0 + r2 + t</a:t>
                </a:r>
                <a:r>
                  <a:rPr lang="en-US" sz="1400" dirty="0" smtClean="0">
                    <a:solidFill>
                      <a:srgbClr val="0070C0"/>
                    </a:solidFill>
                  </a:rPr>
                  <a:t>m</a:t>
                </a:r>
                <a:r>
                  <a:rPr lang="en-US" sz="1400" dirty="0">
                    <a:solidFill>
                      <a:srgbClr val="0070C0"/>
                    </a:solidFill>
                  </a:rPr>
                  <a:t>; </a:t>
                </a:r>
              </a:p>
              <a:p>
                <a:pPr lvl="3"/>
                <a:r>
                  <a:rPr lang="en-US" sz="1400" dirty="0">
                    <a:solidFill>
                      <a:srgbClr val="0070C0"/>
                    </a:solidFill>
                  </a:rPr>
                  <a:t>c1 = a</a:t>
                </a:r>
                <a:r>
                  <a:rPr lang="en-US" sz="1400" dirty="0">
                    <a:solidFill>
                      <a:srgbClr val="0070C0"/>
                    </a:solidFill>
                    <a:ea typeface="Cambria Math" panose="02040503050406030204" pitchFamily="18" charset="0"/>
                  </a:rPr>
                  <a:t> </a:t>
                </a:r>
                <a14:m>
                  <m:oMath xmlns:m="http://schemas.openxmlformats.org/officeDocument/2006/math">
                    <m:r>
                      <a:rPr lang="en-US" sz="1400" i="1">
                        <a:solidFill>
                          <a:srgbClr val="0070C0"/>
                        </a:solidFill>
                        <a:latin typeface="Cambria Math" panose="02040503050406030204" pitchFamily="18" charset="0"/>
                        <a:ea typeface="Cambria Math" panose="02040503050406030204" pitchFamily="18" charset="0"/>
                      </a:rPr>
                      <m:t>⋅ </m:t>
                    </m:r>
                  </m:oMath>
                </a14:m>
                <a:r>
                  <a:rPr lang="en-US" sz="1400" dirty="0">
                    <a:solidFill>
                      <a:srgbClr val="0070C0"/>
                    </a:solidFill>
                  </a:rPr>
                  <a:t>r0 + r1</a:t>
                </a:r>
              </a:p>
              <a:p>
                <a:pPr lvl="1"/>
                <a:endParaRPr lang="en-US" sz="2000" dirty="0" smtClean="0"/>
              </a:p>
              <a:p>
                <a:pPr lvl="1"/>
                <a:endParaRPr lang="en-US" sz="2000" dirty="0"/>
              </a:p>
              <a:p>
                <a:pPr marL="457200" lvl="1" indent="0">
                  <a:buNone/>
                </a:pPr>
                <a:endParaRPr lang="en-US" sz="2000" dirty="0" smtClean="0"/>
              </a:p>
              <a:p>
                <a:pPr lvl="1"/>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0024" y="1219800"/>
                <a:ext cx="8943975" cy="4914900"/>
              </a:xfrm>
              <a:blipFill>
                <a:blip r:embed="rId2"/>
                <a:stretch>
                  <a:fillRect l="-1227" t="-1241"/>
                </a:stretch>
              </a:blipFill>
            </p:spPr>
            <p:txBody>
              <a:bodyPr/>
              <a:lstStyle/>
              <a:p>
                <a:r>
                  <a:rPr lang="en-US">
                    <a:noFill/>
                  </a:rPr>
                  <a:t> </a:t>
                </a:r>
              </a:p>
            </p:txBody>
          </p:sp>
        </mc:Fallback>
      </mc:AlternateContent>
      <p:sp>
        <p:nvSpPr>
          <p:cNvPr id="5" name="Rectangle 4"/>
          <p:cNvSpPr/>
          <p:nvPr/>
        </p:nvSpPr>
        <p:spPr>
          <a:xfrm>
            <a:off x="1568824" y="6232023"/>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sp>
        <p:nvSpPr>
          <p:cNvPr id="6" name="TextBox 5"/>
          <p:cNvSpPr txBox="1"/>
          <p:nvPr/>
        </p:nvSpPr>
        <p:spPr>
          <a:xfrm>
            <a:off x="5503203" y="1193383"/>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Tree>
    <p:extLst>
      <p:ext uri="{BB962C8B-B14F-4D97-AF65-F5344CB8AC3E}">
        <p14:creationId xmlns:p14="http://schemas.microsoft.com/office/powerpoint/2010/main" val="6982255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075044" y="5156712"/>
                <a:ext cx="897929" cy="2616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700" i="1" smtClean="0">
                              <a:solidFill>
                                <a:srgbClr val="0070C0"/>
                              </a:solidFill>
                              <a:latin typeface="Cambria Math" panose="02040503050406030204" pitchFamily="18" charset="0"/>
                            </a:rPr>
                          </m:ctrlPr>
                        </m:dPr>
                        <m:e>
                          <m:r>
                            <a:rPr lang="en-US" sz="1700" b="0" i="1" smtClean="0">
                              <a:solidFill>
                                <a:schemeClr val="bg1"/>
                              </a:solidFill>
                              <a:latin typeface="Cambria Math" panose="02040503050406030204" pitchFamily="18" charset="0"/>
                            </a:rPr>
                            <m:t>1</m:t>
                          </m:r>
                        </m:e>
                      </m:d>
                      <m:d>
                        <m:dPr>
                          <m:begChr m:val=""/>
                          <m:endChr m:val="⌋"/>
                          <m:ctrlPr>
                            <a:rPr lang="en-US" sz="1700" i="1" smtClean="0">
                              <a:solidFill>
                                <a:srgbClr val="0070C0"/>
                              </a:solidFill>
                              <a:latin typeface="Cambria Math" panose="02040503050406030204" pitchFamily="18" charset="0"/>
                            </a:rPr>
                          </m:ctrlPr>
                        </m:dPr>
                        <m:e>
                          <m:r>
                            <a:rPr lang="en-US" sz="1700" b="0" i="1" smtClean="0">
                              <a:solidFill>
                                <a:schemeClr val="bg1"/>
                              </a:solidFill>
                              <a:latin typeface="Cambria Math" panose="02040503050406030204" pitchFamily="18" charset="0"/>
                            </a:rPr>
                            <m:t>111</m:t>
                          </m:r>
                          <m:r>
                            <a:rPr lang="en-US" sz="1700" b="0" i="1" smtClean="0">
                              <a:solidFill>
                                <a:schemeClr val="bg1"/>
                              </a:solidFill>
                              <a:latin typeface="Cambria Math" panose="02040503050406030204" pitchFamily="18" charset="0"/>
                            </a:rPr>
                            <m:t>𝑞</m:t>
                          </m:r>
                          <m:r>
                            <a:rPr lang="en-US" sz="1700" b="0" i="1" smtClean="0">
                              <a:solidFill>
                                <a:schemeClr val="bg1"/>
                              </a:solidFill>
                              <a:latin typeface="Cambria Math" panose="02040503050406030204" pitchFamily="18" charset="0"/>
                            </a:rPr>
                            <m:t>1111   </m:t>
                          </m:r>
                        </m:e>
                      </m:d>
                    </m:oMath>
                  </m:oMathPara>
                </a14:m>
                <a:endParaRPr lang="en-US" sz="1700"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075044" y="5156712"/>
                <a:ext cx="897929" cy="261610"/>
              </a:xfrm>
              <a:prstGeom prst="rect">
                <a:avLst/>
              </a:prstGeom>
              <a:blipFill>
                <a:blip r:embed="rId3"/>
                <a:stretch>
                  <a:fillRect l="-43243" t="-172093" r="-108784" b="-251163"/>
                </a:stretch>
              </a:blipFill>
            </p:spPr>
            <p:txBody>
              <a:bodyPr/>
              <a:lstStyle/>
              <a:p>
                <a:r>
                  <a:rPr lang="en-US">
                    <a:noFill/>
                  </a:rPr>
                  <a:t> </a:t>
                </a:r>
              </a:p>
            </p:txBody>
          </p:sp>
        </mc:Fallback>
      </mc:AlternateContent>
      <p:sp>
        <p:nvSpPr>
          <p:cNvPr id="2" name="Title 1"/>
          <p:cNvSpPr>
            <a:spLocks noGrp="1"/>
          </p:cNvSpPr>
          <p:nvPr>
            <p:ph type="title"/>
          </p:nvPr>
        </p:nvSpPr>
        <p:spPr>
          <a:xfrm>
            <a:off x="428625" y="542932"/>
            <a:ext cx="8229600" cy="676868"/>
          </a:xfrm>
        </p:spPr>
        <p:txBody>
          <a:bodyPr>
            <a:normAutofit/>
          </a:bodyPr>
          <a:lstStyle/>
          <a:p>
            <a:r>
              <a:rPr lang="en-US" sz="3600" dirty="0"/>
              <a:t>Ring-Learning with Error (Ring-LWE)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6165" y="1432539"/>
                <a:ext cx="8686800" cy="4914900"/>
              </a:xfrm>
            </p:spPr>
            <p:txBody>
              <a:bodyPr>
                <a:normAutofit/>
              </a:bodyPr>
              <a:lstStyle/>
              <a:p>
                <a:r>
                  <a:rPr lang="en-US" dirty="0" smtClean="0"/>
                  <a:t>Public-key Cryptosystem (PKC)</a:t>
                </a:r>
              </a:p>
              <a:p>
                <a:pPr lvl="1"/>
                <a:r>
                  <a:rPr lang="en-US" sz="2000" dirty="0" smtClean="0"/>
                  <a:t>Setup (Alice)</a:t>
                </a:r>
              </a:p>
              <a:p>
                <a:pPr lvl="2"/>
                <a:r>
                  <a:rPr lang="en-US" sz="1600" dirty="0" smtClean="0"/>
                  <a:t>Publishes </a:t>
                </a:r>
                <a:r>
                  <a:rPr lang="en-US" sz="1600" dirty="0" smtClean="0">
                    <a:solidFill>
                      <a:srgbClr val="0070C0"/>
                    </a:solidFill>
                  </a:rPr>
                  <a:t>{a, b</a:t>
                </a:r>
                <a:r>
                  <a:rPr lang="en-US" sz="1600" dirty="0">
                    <a:solidFill>
                      <a:srgbClr val="0070C0"/>
                    </a:solidFill>
                  </a:rPr>
                  <a:t> = a</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m:t>
                    </m:r>
                  </m:oMath>
                </a14:m>
                <a:r>
                  <a:rPr lang="en-US" sz="1600" dirty="0" err="1">
                    <a:solidFill>
                      <a:srgbClr val="0070C0"/>
                    </a:solidFill>
                  </a:rPr>
                  <a:t>s+e</a:t>
                </a:r>
                <a:r>
                  <a:rPr lang="en-US" sz="1600" dirty="0" smtClean="0">
                    <a:solidFill>
                      <a:srgbClr val="0070C0"/>
                    </a:solidFill>
                  </a:rPr>
                  <a:t>} </a:t>
                </a:r>
                <a:r>
                  <a:rPr lang="en-US" sz="1600" dirty="0" smtClean="0"/>
                  <a:t>as the public key, as well as </a:t>
                </a:r>
                <a:r>
                  <a:rPr lang="en-US" sz="1600" dirty="0">
                    <a:solidFill>
                      <a:srgbClr val="0070C0"/>
                    </a:solidFill>
                  </a:rPr>
                  <a:t>t</a:t>
                </a:r>
                <a:r>
                  <a:rPr lang="en-US" altLang="zh-CN" sz="1600" dirty="0" smtClean="0">
                    <a:solidFill>
                      <a:srgbClr val="0070C0"/>
                    </a:solidFill>
                  </a:rPr>
                  <a:t> </a:t>
                </a:r>
                <a:r>
                  <a:rPr lang="en-US" altLang="zh-CN" sz="1600" dirty="0">
                    <a:solidFill>
                      <a:srgbClr val="0070C0"/>
                    </a:solidFill>
                  </a:rPr>
                  <a:t>= </a:t>
                </a:r>
                <a14:m>
                  <m:oMath xmlns:m="http://schemas.openxmlformats.org/officeDocument/2006/math">
                    <m:d>
                      <m:dPr>
                        <m:begChr m:val="⌊"/>
                        <m:endChr m:val="⌋"/>
                        <m:ctrlPr>
                          <a:rPr lang="en-US" altLang="zh-CN" sz="1600" i="1">
                            <a:solidFill>
                              <a:srgbClr val="0070C0"/>
                            </a:solidFill>
                            <a:latin typeface="Cambria Math" panose="02040503050406030204" pitchFamily="18" charset="0"/>
                          </a:rPr>
                        </m:ctrlPr>
                      </m:dPr>
                      <m:e>
                        <m:f>
                          <m:fPr>
                            <m:ctrlPr>
                              <a:rPr lang="en-US" altLang="zh-CN" sz="1600" i="1">
                                <a:solidFill>
                                  <a:srgbClr val="0070C0"/>
                                </a:solidFill>
                                <a:latin typeface="Cambria Math" panose="02040503050406030204" pitchFamily="18" charset="0"/>
                              </a:rPr>
                            </m:ctrlPr>
                          </m:fPr>
                          <m:num>
                            <m:r>
                              <a:rPr lang="en-US" altLang="zh-CN" sz="1600" i="1">
                                <a:solidFill>
                                  <a:srgbClr val="0070C0"/>
                                </a:solidFill>
                                <a:latin typeface="Cambria Math" panose="02040503050406030204" pitchFamily="18" charset="0"/>
                              </a:rPr>
                              <m:t>𝑞</m:t>
                            </m:r>
                          </m:num>
                          <m:den>
                            <m:r>
                              <a:rPr lang="en-US" altLang="zh-CN" sz="1600" i="1">
                                <a:solidFill>
                                  <a:srgbClr val="0070C0"/>
                                </a:solidFill>
                                <a:latin typeface="Cambria Math" panose="02040503050406030204" pitchFamily="18" charset="0"/>
                              </a:rPr>
                              <m:t>2</m:t>
                            </m:r>
                          </m:den>
                        </m:f>
                      </m:e>
                    </m:d>
                  </m:oMath>
                </a14:m>
                <a:endParaRPr lang="en-US" sz="1600" dirty="0" smtClean="0"/>
              </a:p>
              <a:p>
                <a:pPr lvl="2"/>
                <a:r>
                  <a:rPr lang="en-US" sz="1600" dirty="0" smtClean="0"/>
                  <a:t>Keeps </a:t>
                </a:r>
                <a:r>
                  <a:rPr lang="en-US" sz="1600" dirty="0" smtClean="0">
                    <a:solidFill>
                      <a:srgbClr val="0070C0"/>
                    </a:solidFill>
                  </a:rPr>
                  <a:t>s</a:t>
                </a:r>
                <a:r>
                  <a:rPr lang="en-US" sz="1600" dirty="0" smtClean="0"/>
                  <a:t> as the private key</a:t>
                </a:r>
              </a:p>
              <a:p>
                <a:pPr lvl="1"/>
                <a:r>
                  <a:rPr lang="en-US" sz="2000" dirty="0"/>
                  <a:t>Encryption (Bob to Alice):</a:t>
                </a:r>
              </a:p>
              <a:p>
                <a:pPr lvl="2"/>
                <a:r>
                  <a:rPr lang="en-US" sz="1600" dirty="0" smtClean="0"/>
                  <a:t>Generates the cipher: </a:t>
                </a:r>
                <a:endParaRPr lang="en-US" sz="1600" dirty="0"/>
              </a:p>
              <a:p>
                <a:pPr lvl="3"/>
                <a:r>
                  <a:rPr lang="en-US" sz="1400" dirty="0">
                    <a:solidFill>
                      <a:srgbClr val="0070C0"/>
                    </a:solidFill>
                  </a:rPr>
                  <a:t>c0 = b</a:t>
                </a:r>
                <a:r>
                  <a:rPr lang="en-US" sz="1400" dirty="0">
                    <a:solidFill>
                      <a:srgbClr val="0070C0"/>
                    </a:solidFill>
                    <a:ea typeface="Cambria Math" panose="02040503050406030204" pitchFamily="18" charset="0"/>
                  </a:rPr>
                  <a:t> </a:t>
                </a:r>
                <a14:m>
                  <m:oMath xmlns:m="http://schemas.openxmlformats.org/officeDocument/2006/math">
                    <m:r>
                      <a:rPr lang="en-US" sz="1400" i="1">
                        <a:solidFill>
                          <a:srgbClr val="0070C0"/>
                        </a:solidFill>
                        <a:latin typeface="Cambria Math" panose="02040503050406030204" pitchFamily="18" charset="0"/>
                        <a:ea typeface="Cambria Math" panose="02040503050406030204" pitchFamily="18" charset="0"/>
                      </a:rPr>
                      <m:t>⋅ </m:t>
                    </m:r>
                  </m:oMath>
                </a14:m>
                <a:r>
                  <a:rPr lang="en-US" sz="1400" dirty="0">
                    <a:solidFill>
                      <a:srgbClr val="0070C0"/>
                    </a:solidFill>
                  </a:rPr>
                  <a:t>r0 + r2 + </a:t>
                </a:r>
                <a:r>
                  <a:rPr lang="en-US" sz="1400" dirty="0" smtClean="0">
                    <a:solidFill>
                      <a:srgbClr val="0070C0"/>
                    </a:solidFill>
                  </a:rPr>
                  <a:t>t</a:t>
                </a:r>
                <a:r>
                  <a:rPr lang="en-US" sz="1400" dirty="0" smtClean="0">
                    <a:solidFill>
                      <a:schemeClr val="tx1">
                        <a:lumMod val="85000"/>
                        <a:lumOff val="15000"/>
                      </a:schemeClr>
                    </a:solidFill>
                  </a:rPr>
                  <a:t>m</a:t>
                </a:r>
                <a:r>
                  <a:rPr lang="en-US" sz="1400" dirty="0">
                    <a:solidFill>
                      <a:srgbClr val="0070C0"/>
                    </a:solidFill>
                  </a:rPr>
                  <a:t>; </a:t>
                </a:r>
              </a:p>
              <a:p>
                <a:pPr lvl="3"/>
                <a:r>
                  <a:rPr lang="en-US" sz="1400" dirty="0">
                    <a:solidFill>
                      <a:srgbClr val="0070C0"/>
                    </a:solidFill>
                  </a:rPr>
                  <a:t>c1 = a</a:t>
                </a:r>
                <a:r>
                  <a:rPr lang="en-US" sz="1400" dirty="0">
                    <a:solidFill>
                      <a:srgbClr val="0070C0"/>
                    </a:solidFill>
                    <a:ea typeface="Cambria Math" panose="02040503050406030204" pitchFamily="18" charset="0"/>
                  </a:rPr>
                  <a:t> </a:t>
                </a:r>
                <a14:m>
                  <m:oMath xmlns:m="http://schemas.openxmlformats.org/officeDocument/2006/math">
                    <m:r>
                      <a:rPr lang="en-US" sz="1400" i="1">
                        <a:solidFill>
                          <a:srgbClr val="0070C0"/>
                        </a:solidFill>
                        <a:latin typeface="Cambria Math" panose="02040503050406030204" pitchFamily="18" charset="0"/>
                        <a:ea typeface="Cambria Math" panose="02040503050406030204" pitchFamily="18" charset="0"/>
                      </a:rPr>
                      <m:t>⋅ </m:t>
                    </m:r>
                  </m:oMath>
                </a14:m>
                <a:r>
                  <a:rPr lang="en-US" sz="1400" dirty="0">
                    <a:solidFill>
                      <a:srgbClr val="0070C0"/>
                    </a:solidFill>
                  </a:rPr>
                  <a:t>r0 + r1</a:t>
                </a:r>
              </a:p>
              <a:p>
                <a:pPr lvl="1"/>
                <a:r>
                  <a:rPr lang="en-US" sz="2000" dirty="0"/>
                  <a:t>Decryption (Alice computes):</a:t>
                </a:r>
              </a:p>
              <a:p>
                <a:pPr lvl="2"/>
                <a:r>
                  <a:rPr lang="en-US" sz="1600" dirty="0">
                    <a:solidFill>
                      <a:srgbClr val="0070C0"/>
                    </a:solidFill>
                  </a:rPr>
                  <a:t>c0 – s</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c1 = b</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r0 + r2 + t</a:t>
                </a:r>
                <a:r>
                  <a:rPr lang="en-US" sz="1600" dirty="0" smtClean="0">
                    <a:solidFill>
                      <a:srgbClr val="0070C0"/>
                    </a:solidFill>
                  </a:rPr>
                  <a:t>m </a:t>
                </a:r>
                <a:r>
                  <a:rPr lang="en-US" sz="1600" dirty="0">
                    <a:solidFill>
                      <a:srgbClr val="0070C0"/>
                    </a:solidFill>
                  </a:rPr>
                  <a:t>- s</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a</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r0 - s</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r1  </a:t>
                </a:r>
                <a:r>
                  <a:rPr lang="en-US" sz="1600" dirty="0">
                    <a:solidFill>
                      <a:schemeClr val="tx1"/>
                    </a:solidFill>
                  </a:rPr>
                  <a:t>(2)</a:t>
                </a:r>
                <a:endParaRPr lang="en-US" sz="1600" dirty="0"/>
              </a:p>
              <a:p>
                <a:pPr marL="914400" lvl="2" indent="0">
                  <a:buNone/>
                </a:pPr>
                <a:r>
                  <a:rPr lang="en-US" sz="1600" dirty="0"/>
                  <a:t>		</a:t>
                </a:r>
                <a:r>
                  <a:rPr lang="en-US" sz="1600" dirty="0">
                    <a:solidFill>
                      <a:srgbClr val="0070C0"/>
                    </a:solidFill>
                  </a:rPr>
                  <a:t>   = t</a:t>
                </a:r>
                <a:r>
                  <a:rPr lang="en-US" sz="1600" dirty="0" smtClean="0">
                    <a:solidFill>
                      <a:srgbClr val="0070C0"/>
                    </a:solidFill>
                  </a:rPr>
                  <a:t>m </a:t>
                </a:r>
                <a:r>
                  <a:rPr lang="en-US" sz="1600" dirty="0">
                    <a:solidFill>
                      <a:srgbClr val="0070C0"/>
                    </a:solidFill>
                  </a:rPr>
                  <a:t>+ e</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r0 + r2 - s</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r1 = t</a:t>
                </a:r>
                <a:r>
                  <a:rPr lang="en-US" sz="1600" dirty="0" smtClean="0">
                    <a:solidFill>
                      <a:srgbClr val="0070C0"/>
                    </a:solidFill>
                  </a:rPr>
                  <a:t>m </a:t>
                </a:r>
                <a:r>
                  <a:rPr lang="en-US" sz="1600" dirty="0">
                    <a:solidFill>
                      <a:srgbClr val="0070C0"/>
                    </a:solidFill>
                  </a:rPr>
                  <a:t>+ </a:t>
                </a:r>
                <a:r>
                  <a:rPr lang="en-US" sz="1600" dirty="0">
                    <a:solidFill>
                      <a:srgbClr val="FF0000"/>
                    </a:solidFill>
                  </a:rPr>
                  <a:t>“small”</a:t>
                </a:r>
              </a:p>
              <a:p>
                <a:pPr lvl="2"/>
                <a:r>
                  <a:rPr lang="en-US" sz="1600" dirty="0">
                    <a:solidFill>
                      <a:srgbClr val="0070C0"/>
                    </a:solidFill>
                  </a:rPr>
                  <a:t>m </a:t>
                </a:r>
                <a:r>
                  <a:rPr lang="en-US" sz="1600" dirty="0" smtClean="0">
                    <a:solidFill>
                      <a:srgbClr val="0070C0"/>
                    </a:solidFill>
                  </a:rPr>
                  <a:t>=  </a:t>
                </a:r>
                <a:r>
                  <a:rPr lang="en-US" sz="1600" dirty="0">
                    <a:solidFill>
                      <a:srgbClr val="0070C0"/>
                    </a:solidFill>
                  </a:rPr>
                  <a:t>(c0 – s</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c1</a:t>
                </a:r>
                <a:r>
                  <a:rPr lang="en-US" sz="1600" dirty="0" smtClean="0">
                    <a:solidFill>
                      <a:srgbClr val="0070C0"/>
                    </a:solidFill>
                  </a:rPr>
                  <a:t>)/t</a:t>
                </a:r>
                <a:endParaRPr lang="en-US" sz="2000" dirty="0" smtClean="0"/>
              </a:p>
              <a:p>
                <a:pPr lvl="1"/>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6165" y="1432539"/>
                <a:ext cx="8686800" cy="4914900"/>
              </a:xfrm>
              <a:blipFill>
                <a:blip r:embed="rId4"/>
                <a:stretch>
                  <a:fillRect l="-1193" t="-1365"/>
                </a:stretch>
              </a:blipFill>
            </p:spPr>
            <p:txBody>
              <a:bodyPr/>
              <a:lstStyle/>
              <a:p>
                <a:r>
                  <a:rPr lang="en-US">
                    <a:noFill/>
                  </a:rPr>
                  <a:t> </a:t>
                </a:r>
              </a:p>
            </p:txBody>
          </p:sp>
        </mc:Fallback>
      </mc:AlternateContent>
      <p:cxnSp>
        <p:nvCxnSpPr>
          <p:cNvPr id="5" name="Straight Arrow Connector 4"/>
          <p:cNvCxnSpPr/>
          <p:nvPr/>
        </p:nvCxnSpPr>
        <p:spPr>
          <a:xfrm flipH="1" flipV="1">
            <a:off x="3457067" y="5246236"/>
            <a:ext cx="376518" cy="322169"/>
          </a:xfrm>
          <a:prstGeom prst="straightConnector1">
            <a:avLst/>
          </a:prstGeom>
          <a:ln>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3833585" y="5447873"/>
            <a:ext cx="2410212" cy="276999"/>
          </a:xfrm>
          <a:prstGeom prst="rect">
            <a:avLst/>
          </a:prstGeom>
          <a:noFill/>
        </p:spPr>
        <p:txBody>
          <a:bodyPr wrap="none" rtlCol="0">
            <a:spAutoFit/>
          </a:bodyPr>
          <a:lstStyle/>
          <a:p>
            <a:r>
              <a:rPr lang="en-US" sz="1200" dirty="0" smtClean="0">
                <a:latin typeface="Avenir Book" panose="02000503020000020003" pitchFamily="2" charset="0"/>
              </a:rPr>
              <a:t>Taking the nearest binary integer</a:t>
            </a:r>
            <a:endParaRPr lang="en-US" sz="1200" dirty="0">
              <a:latin typeface="Avenir Book" panose="02000503020000020003" pitchFamily="2" charset="0"/>
            </a:endParaRPr>
          </a:p>
        </p:txBody>
      </p:sp>
      <p:sp>
        <p:nvSpPr>
          <p:cNvPr id="7" name="Rectangular Callout 6"/>
          <p:cNvSpPr/>
          <p:nvPr/>
        </p:nvSpPr>
        <p:spPr>
          <a:xfrm>
            <a:off x="6916753" y="4786296"/>
            <a:ext cx="1963271" cy="1092062"/>
          </a:xfrm>
          <a:prstGeom prst="wedgeRectCallout">
            <a:avLst>
              <a:gd name="adj1" fmla="val -45550"/>
              <a:gd name="adj2" fmla="val 26763"/>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Avenir Book" panose="02000503020000020003" pitchFamily="2" charset="0"/>
              </a:rPr>
              <a:t>e, r0, r1, r2 will be </a:t>
            </a:r>
            <a:r>
              <a:rPr lang="en-US" sz="1200" dirty="0" smtClean="0">
                <a:solidFill>
                  <a:srgbClr val="FFFF00"/>
                </a:solidFill>
                <a:latin typeface="Avenir Book" panose="02000503020000020003" pitchFamily="2" charset="0"/>
              </a:rPr>
              <a:t>eliminated</a:t>
            </a:r>
            <a:r>
              <a:rPr lang="en-US" sz="1200" dirty="0" smtClean="0">
                <a:latin typeface="Avenir Book" panose="02000503020000020003" pitchFamily="2" charset="0"/>
              </a:rPr>
              <a:t> easily by Alice, but they make attacker’s life </a:t>
            </a:r>
            <a:r>
              <a:rPr lang="en-US" sz="1200" dirty="0" smtClean="0">
                <a:solidFill>
                  <a:srgbClr val="FFFF00"/>
                </a:solidFill>
                <a:latin typeface="Avenir Book" panose="02000503020000020003" pitchFamily="2" charset="0"/>
              </a:rPr>
              <a:t>so much harder</a:t>
            </a:r>
            <a:r>
              <a:rPr lang="en-US" sz="1200" dirty="0" smtClean="0">
                <a:latin typeface="Avenir Book" panose="02000503020000020003" pitchFamily="2" charset="0"/>
              </a:rPr>
              <a:t>.</a:t>
            </a:r>
            <a:endParaRPr lang="en-US" sz="1200" dirty="0">
              <a:solidFill>
                <a:srgbClr val="FFFF00"/>
              </a:solidFill>
              <a:latin typeface="Avenir Book" panose="02000503020000020003" pitchFamily="2" charset="0"/>
            </a:endParaRPr>
          </a:p>
        </p:txBody>
      </p:sp>
      <p:sp>
        <p:nvSpPr>
          <p:cNvPr id="10" name="Rectangle 9"/>
          <p:cNvSpPr/>
          <p:nvPr/>
        </p:nvSpPr>
        <p:spPr>
          <a:xfrm>
            <a:off x="1568824" y="6627168"/>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sp>
        <p:nvSpPr>
          <p:cNvPr id="11" name="TextBox 10"/>
          <p:cNvSpPr txBox="1"/>
          <p:nvPr/>
        </p:nvSpPr>
        <p:spPr>
          <a:xfrm>
            <a:off x="5742354" y="1362199"/>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Tree>
    <p:extLst>
      <p:ext uri="{BB962C8B-B14F-4D97-AF65-F5344CB8AC3E}">
        <p14:creationId xmlns:p14="http://schemas.microsoft.com/office/powerpoint/2010/main" val="23875068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473658"/>
            <a:ext cx="8229600" cy="676868"/>
          </a:xfrm>
        </p:spPr>
        <p:txBody>
          <a:bodyPr>
            <a:normAutofit fontScale="90000"/>
          </a:bodyPr>
          <a:lstStyle/>
          <a:p>
            <a:r>
              <a:rPr lang="en-US" sz="3600" dirty="0"/>
              <a:t>R-LWE Public Key Encryption Co-processor</a:t>
            </a:r>
          </a:p>
        </p:txBody>
      </p:sp>
      <p:sp>
        <p:nvSpPr>
          <p:cNvPr id="3" name="Content Placeholder 2"/>
          <p:cNvSpPr>
            <a:spLocks noGrp="1"/>
          </p:cNvSpPr>
          <p:nvPr>
            <p:ph idx="1"/>
          </p:nvPr>
        </p:nvSpPr>
        <p:spPr>
          <a:xfrm>
            <a:off x="172315" y="1081251"/>
            <a:ext cx="8686800" cy="4914900"/>
          </a:xfrm>
        </p:spPr>
        <p:txBody>
          <a:bodyPr>
            <a:normAutofit/>
          </a:bodyPr>
          <a:lstStyle/>
          <a:p>
            <a:r>
              <a:rPr lang="en-US" dirty="0" smtClean="0"/>
              <a:t>Public-key Cryptosystem (PKC)</a:t>
            </a:r>
          </a:p>
          <a:p>
            <a:pPr marL="457200" lvl="1" indent="0">
              <a:buNone/>
            </a:pPr>
            <a:endParaRPr lang="en-US" sz="2000" dirty="0" smtClean="0"/>
          </a:p>
          <a:p>
            <a:pPr lvl="1"/>
            <a:endParaRPr lang="en-US" sz="2000" dirty="0"/>
          </a:p>
          <a:p>
            <a:pPr marL="457200" lvl="1" indent="0">
              <a:buNone/>
            </a:pPr>
            <a:endParaRPr lang="en-US" sz="2000" dirty="0" smtClean="0"/>
          </a:p>
          <a:p>
            <a:pPr lvl="1"/>
            <a:endParaRPr lang="en-US" sz="2000" dirty="0" smtClean="0"/>
          </a:p>
        </p:txBody>
      </p:sp>
      <p:sp>
        <p:nvSpPr>
          <p:cNvPr id="5" name="Rectangle 4"/>
          <p:cNvSpPr/>
          <p:nvPr/>
        </p:nvSpPr>
        <p:spPr>
          <a:xfrm>
            <a:off x="1568824" y="6634895"/>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sp>
        <p:nvSpPr>
          <p:cNvPr id="6" name="TextBox 5"/>
          <p:cNvSpPr txBox="1"/>
          <p:nvPr/>
        </p:nvSpPr>
        <p:spPr>
          <a:xfrm>
            <a:off x="5503203" y="1027124"/>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5" y="1790515"/>
            <a:ext cx="9144000" cy="2611931"/>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blip>
          <a:stretch>
            <a:fillRect/>
          </a:stretch>
        </p:blipFill>
        <p:spPr>
          <a:xfrm>
            <a:off x="2102470" y="4844795"/>
            <a:ext cx="237249" cy="326777"/>
          </a:xfrm>
          <a:prstGeom prst="rect">
            <a:avLst/>
          </a:prstGeom>
        </p:spPr>
      </p:pic>
      <p:pic>
        <p:nvPicPr>
          <p:cNvPr id="12" name="Picture 11"/>
          <p:cNvPicPr>
            <a:picLocks noChangeAspect="1"/>
          </p:cNvPicPr>
          <p:nvPr/>
        </p:nvPicPr>
        <p:blipFill>
          <a:blip r:embed="rId4">
            <a:duotone>
              <a:prstClr val="black"/>
              <a:schemeClr val="accent3">
                <a:tint val="45000"/>
                <a:satMod val="400000"/>
              </a:schemeClr>
            </a:duotone>
          </a:blip>
          <a:stretch>
            <a:fillRect/>
          </a:stretch>
        </p:blipFill>
        <p:spPr>
          <a:xfrm>
            <a:off x="4772370" y="4840248"/>
            <a:ext cx="237249" cy="326777"/>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blip>
          <a:stretch>
            <a:fillRect/>
          </a:stretch>
        </p:blipFill>
        <p:spPr>
          <a:xfrm>
            <a:off x="7309200" y="4816368"/>
            <a:ext cx="237249" cy="32677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2250" y="1580171"/>
            <a:ext cx="2140613" cy="186140"/>
          </a:xfrm>
          <a:prstGeom prst="rect">
            <a:avLst/>
          </a:prstGeom>
        </p:spPr>
      </p:pic>
      <p:grpSp>
        <p:nvGrpSpPr>
          <p:cNvPr id="15" name="Group 14"/>
          <p:cNvGrpSpPr/>
          <p:nvPr/>
        </p:nvGrpSpPr>
        <p:grpSpPr>
          <a:xfrm>
            <a:off x="5720247" y="4872222"/>
            <a:ext cx="3088517" cy="1026128"/>
            <a:chOff x="1318575" y="3815097"/>
            <a:chExt cx="4103912" cy="1518409"/>
          </a:xfrm>
        </p:grpSpPr>
        <p:grpSp>
          <p:nvGrpSpPr>
            <p:cNvPr id="16" name="Group 15"/>
            <p:cNvGrpSpPr/>
            <p:nvPr/>
          </p:nvGrpSpPr>
          <p:grpSpPr>
            <a:xfrm>
              <a:off x="1783697" y="4076236"/>
              <a:ext cx="3045969" cy="1257270"/>
              <a:chOff x="3091059" y="3992484"/>
              <a:chExt cx="3045969" cy="1257270"/>
            </a:xfrm>
          </p:grpSpPr>
          <p:grpSp>
            <p:nvGrpSpPr>
              <p:cNvPr id="20" name="Group 19"/>
              <p:cNvGrpSpPr/>
              <p:nvPr/>
            </p:nvGrpSpPr>
            <p:grpSpPr>
              <a:xfrm>
                <a:off x="3091059" y="4222813"/>
                <a:ext cx="3045969" cy="1026941"/>
                <a:chOff x="2950383" y="3275315"/>
                <a:chExt cx="3045969" cy="1026941"/>
              </a:xfrm>
            </p:grpSpPr>
            <p:grpSp>
              <p:nvGrpSpPr>
                <p:cNvPr id="22" name="Group 21"/>
                <p:cNvGrpSpPr/>
                <p:nvPr/>
              </p:nvGrpSpPr>
              <p:grpSpPr>
                <a:xfrm>
                  <a:off x="3411412" y="3275315"/>
                  <a:ext cx="2584940" cy="1026941"/>
                  <a:chOff x="3172261" y="1853298"/>
                  <a:chExt cx="2584940" cy="1026941"/>
                </a:xfrm>
              </p:grpSpPr>
              <p:grpSp>
                <p:nvGrpSpPr>
                  <p:cNvPr id="24" name="Group 23"/>
                  <p:cNvGrpSpPr/>
                  <p:nvPr/>
                </p:nvGrpSpPr>
                <p:grpSpPr>
                  <a:xfrm>
                    <a:off x="3172261" y="1853298"/>
                    <a:ext cx="2307101" cy="1026941"/>
                    <a:chOff x="1055078" y="2349305"/>
                    <a:chExt cx="2307101" cy="1026941"/>
                  </a:xfrm>
                </p:grpSpPr>
                <p:sp>
                  <p:nvSpPr>
                    <p:cNvPr id="26" name="Rounded Rectangle 25"/>
                    <p:cNvSpPr/>
                    <p:nvPr/>
                  </p:nvSpPr>
                  <p:spPr>
                    <a:xfrm>
                      <a:off x="1055078" y="2349305"/>
                      <a:ext cx="2307101" cy="1026941"/>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1448970" y="2619907"/>
                      <a:ext cx="1533379" cy="446865"/>
                    </a:xfrm>
                    <a:prstGeom prst="rect">
                      <a:avLst/>
                    </a:prstGeom>
                    <a:noFill/>
                  </p:spPr>
                  <p:txBody>
                    <a:bodyPr wrap="square" rtlCol="0">
                      <a:spAutoFit/>
                    </a:bodyPr>
                    <a:lstStyle/>
                    <a:p>
                      <a:pPr algn="ctr"/>
                      <a:r>
                        <a:rPr lang="en-US" sz="1000" dirty="0" smtClean="0">
                          <a:solidFill>
                            <a:srgbClr val="C00000"/>
                          </a:solidFill>
                        </a:rPr>
                        <a:t>Decryption Module</a:t>
                      </a:r>
                      <a:endParaRPr lang="en-US" sz="1000" dirty="0">
                        <a:solidFill>
                          <a:srgbClr val="C00000"/>
                        </a:solidFill>
                      </a:endParaRPr>
                    </a:p>
                  </p:txBody>
                </p:sp>
              </p:grpSp>
              <p:cxnSp>
                <p:nvCxnSpPr>
                  <p:cNvPr id="25" name="Straight Arrow Connector 24"/>
                  <p:cNvCxnSpPr/>
                  <p:nvPr/>
                </p:nvCxnSpPr>
                <p:spPr>
                  <a:xfrm>
                    <a:off x="5479362" y="2339030"/>
                    <a:ext cx="2778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a:off x="2950383" y="3772611"/>
                  <a:ext cx="4868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4276577" y="3992484"/>
                <a:ext cx="0" cy="255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6"/>
            <a:stretch>
              <a:fillRect/>
            </a:stretch>
          </p:blipFill>
          <p:spPr>
            <a:xfrm>
              <a:off x="2752413" y="3815097"/>
              <a:ext cx="511629" cy="205980"/>
            </a:xfrm>
            <a:prstGeom prst="rect">
              <a:avLst/>
            </a:prstGeom>
          </p:spPr>
        </p:pic>
        <p:pic>
          <p:nvPicPr>
            <p:cNvPr id="18" name="Picture 17"/>
            <p:cNvPicPr>
              <a:picLocks noChangeAspect="1"/>
            </p:cNvPicPr>
            <p:nvPr/>
          </p:nvPicPr>
          <p:blipFill>
            <a:blip r:embed="rId7"/>
            <a:stretch>
              <a:fillRect/>
            </a:stretch>
          </p:blipFill>
          <p:spPr>
            <a:xfrm>
              <a:off x="4866707" y="4420440"/>
              <a:ext cx="555780" cy="73153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8575" y="4372570"/>
              <a:ext cx="751026" cy="855014"/>
            </a:xfrm>
            <a:prstGeom prst="rect">
              <a:avLst/>
            </a:prstGeom>
          </p:spPr>
        </p:pic>
      </p:grpSp>
      <p:grpSp>
        <p:nvGrpSpPr>
          <p:cNvPr id="28" name="Group 27"/>
          <p:cNvGrpSpPr/>
          <p:nvPr/>
        </p:nvGrpSpPr>
        <p:grpSpPr>
          <a:xfrm>
            <a:off x="455571" y="5169107"/>
            <a:ext cx="5833248" cy="1180433"/>
            <a:chOff x="-247666" y="2387403"/>
            <a:chExt cx="8110512" cy="2120953"/>
          </a:xfrm>
        </p:grpSpPr>
        <p:grpSp>
          <p:nvGrpSpPr>
            <p:cNvPr id="44" name="Group 43"/>
            <p:cNvGrpSpPr/>
            <p:nvPr/>
          </p:nvGrpSpPr>
          <p:grpSpPr>
            <a:xfrm>
              <a:off x="-247666" y="2582405"/>
              <a:ext cx="4747736" cy="1197581"/>
              <a:chOff x="1287304" y="1853298"/>
              <a:chExt cx="4747736" cy="1197581"/>
            </a:xfrm>
          </p:grpSpPr>
          <p:grpSp>
            <p:nvGrpSpPr>
              <p:cNvPr id="47" name="Group 46"/>
              <p:cNvGrpSpPr/>
              <p:nvPr/>
            </p:nvGrpSpPr>
            <p:grpSpPr>
              <a:xfrm>
                <a:off x="1287304" y="1853298"/>
                <a:ext cx="4192058" cy="1197581"/>
                <a:chOff x="1463144" y="2024250"/>
                <a:chExt cx="4192058" cy="1197581"/>
              </a:xfrm>
            </p:grpSpPr>
            <p:grpSp>
              <p:nvGrpSpPr>
                <p:cNvPr id="49" name="Group 48"/>
                <p:cNvGrpSpPr/>
                <p:nvPr/>
              </p:nvGrpSpPr>
              <p:grpSpPr>
                <a:xfrm>
                  <a:off x="2159974" y="2024250"/>
                  <a:ext cx="3495228" cy="1026941"/>
                  <a:chOff x="2455403" y="2262174"/>
                  <a:chExt cx="3495228" cy="1026941"/>
                </a:xfrm>
              </p:grpSpPr>
              <p:cxnSp>
                <p:nvCxnSpPr>
                  <p:cNvPr id="51" name="Straight Arrow Connector 50"/>
                  <p:cNvCxnSpPr/>
                  <p:nvPr/>
                </p:nvCxnSpPr>
                <p:spPr>
                  <a:xfrm>
                    <a:off x="3052692" y="2560320"/>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052692" y="2965938"/>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455403" y="2262174"/>
                    <a:ext cx="3495228" cy="1026941"/>
                    <a:chOff x="260843" y="2262174"/>
                    <a:chExt cx="3495228" cy="1026941"/>
                  </a:xfrm>
                </p:grpSpPr>
                <p:grpSp>
                  <p:nvGrpSpPr>
                    <p:cNvPr id="54" name="Group 53"/>
                    <p:cNvGrpSpPr/>
                    <p:nvPr/>
                  </p:nvGrpSpPr>
                  <p:grpSpPr>
                    <a:xfrm>
                      <a:off x="1448970" y="2262174"/>
                      <a:ext cx="2307101" cy="1026941"/>
                      <a:chOff x="1055078" y="2349305"/>
                      <a:chExt cx="2307101" cy="1026941"/>
                    </a:xfrm>
                  </p:grpSpPr>
                  <p:sp>
                    <p:nvSpPr>
                      <p:cNvPr id="57" name="Rounded Rectangle 56"/>
                      <p:cNvSpPr/>
                      <p:nvPr/>
                    </p:nvSpPr>
                    <p:spPr>
                      <a:xfrm>
                        <a:off x="1055078" y="2349305"/>
                        <a:ext cx="2307101" cy="1026941"/>
                      </a:xfrm>
                      <a:prstGeom prst="round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TextBox 57"/>
                      <p:cNvSpPr txBox="1"/>
                      <p:nvPr/>
                    </p:nvSpPr>
                    <p:spPr>
                      <a:xfrm>
                        <a:off x="1448970" y="2539609"/>
                        <a:ext cx="1533379" cy="718901"/>
                      </a:xfrm>
                      <a:prstGeom prst="rect">
                        <a:avLst/>
                      </a:prstGeom>
                      <a:noFill/>
                    </p:spPr>
                    <p:txBody>
                      <a:bodyPr wrap="square" rtlCol="0">
                        <a:spAutoFit/>
                      </a:bodyPr>
                      <a:lstStyle/>
                      <a:p>
                        <a:pPr algn="ctr"/>
                        <a:r>
                          <a:rPr lang="en-US" sz="1000" dirty="0" smtClean="0">
                            <a:solidFill>
                              <a:srgbClr val="C00000"/>
                            </a:solidFill>
                          </a:rPr>
                          <a:t>Key Generator</a:t>
                        </a:r>
                      </a:p>
                      <a:p>
                        <a:pPr algn="ctr"/>
                        <a:r>
                          <a:rPr lang="en-US" sz="1000" dirty="0" smtClean="0">
                            <a:solidFill>
                              <a:srgbClr val="C00000"/>
                            </a:solidFill>
                          </a:rPr>
                          <a:t>Module </a:t>
                        </a:r>
                        <a:endParaRPr lang="en-US" sz="1000" dirty="0">
                          <a:solidFill>
                            <a:srgbClr val="C00000"/>
                          </a:solidFill>
                        </a:endParaRPr>
                      </a:p>
                    </p:txBody>
                  </p:sp>
                </p:grpSp>
                <p:sp>
                  <p:nvSpPr>
                    <p:cNvPr id="55" name="TextBox 54"/>
                    <p:cNvSpPr txBox="1"/>
                    <p:nvPr/>
                  </p:nvSpPr>
                  <p:spPr>
                    <a:xfrm>
                      <a:off x="932551" y="2613162"/>
                      <a:ext cx="602568" cy="442400"/>
                    </a:xfrm>
                    <a:prstGeom prst="rect">
                      <a:avLst/>
                    </a:prstGeom>
                    <a:noFill/>
                  </p:spPr>
                  <p:txBody>
                    <a:bodyPr wrap="square" rtlCol="0">
                      <a:spAutoFit/>
                    </a:bodyPr>
                    <a:lstStyle/>
                    <a:p>
                      <a:r>
                        <a:rPr lang="en-US" sz="1000" dirty="0" smtClean="0">
                          <a:solidFill>
                            <a:schemeClr val="tx1">
                              <a:lumMod val="50000"/>
                              <a:lumOff val="50000"/>
                            </a:schemeClr>
                          </a:solidFill>
                        </a:rPr>
                        <a:t>e</a:t>
                      </a:r>
                      <a:endParaRPr lang="en-US" sz="1000" dirty="0">
                        <a:solidFill>
                          <a:schemeClr val="tx1">
                            <a:lumMod val="50000"/>
                            <a:lumOff val="50000"/>
                          </a:schemeClr>
                        </a:solidFill>
                      </a:endParaRPr>
                    </a:p>
                  </p:txBody>
                </p:sp>
                <p:sp>
                  <p:nvSpPr>
                    <p:cNvPr id="56" name="TextBox 55"/>
                    <p:cNvSpPr txBox="1"/>
                    <p:nvPr/>
                  </p:nvSpPr>
                  <p:spPr>
                    <a:xfrm>
                      <a:off x="260843" y="2326214"/>
                      <a:ext cx="801866" cy="442400"/>
                    </a:xfrm>
                    <a:prstGeom prst="rect">
                      <a:avLst/>
                    </a:prstGeom>
                    <a:noFill/>
                  </p:spPr>
                  <p:txBody>
                    <a:bodyPr wrap="square" rtlCol="0">
                      <a:spAutoFit/>
                    </a:bodyPr>
                    <a:lstStyle/>
                    <a:p>
                      <a:r>
                        <a:rPr lang="en-US" sz="1000" dirty="0" smtClean="0">
                          <a:solidFill>
                            <a:srgbClr val="C00000"/>
                          </a:solidFill>
                        </a:rPr>
                        <a:t>TRNG</a:t>
                      </a:r>
                      <a:endParaRPr lang="en-US" sz="1000" dirty="0">
                        <a:solidFill>
                          <a:srgbClr val="C00000"/>
                        </a:solidFill>
                      </a:endParaRPr>
                    </a:p>
                  </p:txBody>
                </p:sp>
              </p:grpSp>
            </p:grpSp>
            <p:sp>
              <p:nvSpPr>
                <p:cNvPr id="50" name="TextBox 49"/>
                <p:cNvSpPr txBox="1"/>
                <p:nvPr/>
              </p:nvSpPr>
              <p:spPr>
                <a:xfrm>
                  <a:off x="1463144" y="2502930"/>
                  <a:ext cx="1418488" cy="718901"/>
                </a:xfrm>
                <a:prstGeom prst="rect">
                  <a:avLst/>
                </a:prstGeom>
                <a:noFill/>
              </p:spPr>
              <p:txBody>
                <a:bodyPr wrap="square" rtlCol="0">
                  <a:spAutoFit/>
                </a:bodyPr>
                <a:lstStyle/>
                <a:p>
                  <a:pPr algn="ctr"/>
                  <a:r>
                    <a:rPr lang="en-US" sz="1000" dirty="0" smtClean="0">
                      <a:solidFill>
                        <a:srgbClr val="C00000"/>
                      </a:solidFill>
                    </a:rPr>
                    <a:t>Gaussian Noise </a:t>
                  </a:r>
                </a:p>
                <a:p>
                  <a:pPr algn="ctr"/>
                  <a:r>
                    <a:rPr lang="en-US" sz="1000" dirty="0" smtClean="0">
                      <a:solidFill>
                        <a:srgbClr val="C00000"/>
                      </a:solidFill>
                    </a:rPr>
                    <a:t>Sampler</a:t>
                  </a:r>
                  <a:endParaRPr lang="en-US" sz="1000" dirty="0">
                    <a:solidFill>
                      <a:srgbClr val="C00000"/>
                    </a:solidFill>
                  </a:endParaRPr>
                </a:p>
              </p:txBody>
            </p:sp>
          </p:grpSp>
          <p:cxnSp>
            <p:nvCxnSpPr>
              <p:cNvPr id="48" name="Straight Arrow Connector 47"/>
              <p:cNvCxnSpPr/>
              <p:nvPr/>
            </p:nvCxnSpPr>
            <p:spPr>
              <a:xfrm>
                <a:off x="5479362" y="2274810"/>
                <a:ext cx="5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4470342" y="2387403"/>
              <a:ext cx="3392504" cy="2120953"/>
              <a:chOff x="4470342" y="2387403"/>
              <a:chExt cx="3392504" cy="2120953"/>
            </a:xfrm>
          </p:grpSpPr>
          <p:grpSp>
            <p:nvGrpSpPr>
              <p:cNvPr id="31" name="Group 30"/>
              <p:cNvGrpSpPr/>
              <p:nvPr/>
            </p:nvGrpSpPr>
            <p:grpSpPr>
              <a:xfrm>
                <a:off x="4470342" y="2387403"/>
                <a:ext cx="2635774" cy="1710394"/>
                <a:chOff x="3552088" y="4084280"/>
                <a:chExt cx="2635774" cy="1710394"/>
              </a:xfrm>
            </p:grpSpPr>
            <p:grpSp>
              <p:nvGrpSpPr>
                <p:cNvPr id="36" name="Group 35"/>
                <p:cNvGrpSpPr/>
                <p:nvPr/>
              </p:nvGrpSpPr>
              <p:grpSpPr>
                <a:xfrm>
                  <a:off x="3552088" y="4236881"/>
                  <a:ext cx="2635774" cy="1557793"/>
                  <a:chOff x="3172261" y="1867366"/>
                  <a:chExt cx="2635774" cy="1557793"/>
                </a:xfrm>
              </p:grpSpPr>
              <p:grpSp>
                <p:nvGrpSpPr>
                  <p:cNvPr id="38" name="Group 37"/>
                  <p:cNvGrpSpPr/>
                  <p:nvPr/>
                </p:nvGrpSpPr>
                <p:grpSpPr>
                  <a:xfrm>
                    <a:off x="3172261" y="1867366"/>
                    <a:ext cx="2307101" cy="1557793"/>
                    <a:chOff x="1448970" y="2276242"/>
                    <a:chExt cx="2307101" cy="1557793"/>
                  </a:xfrm>
                </p:grpSpPr>
                <p:grpSp>
                  <p:nvGrpSpPr>
                    <p:cNvPr id="40" name="Group 39"/>
                    <p:cNvGrpSpPr/>
                    <p:nvPr/>
                  </p:nvGrpSpPr>
                  <p:grpSpPr>
                    <a:xfrm>
                      <a:off x="1448970" y="2276242"/>
                      <a:ext cx="2307101" cy="1026941"/>
                      <a:chOff x="1055078" y="2363373"/>
                      <a:chExt cx="2307101" cy="1026941"/>
                    </a:xfrm>
                  </p:grpSpPr>
                  <p:sp>
                    <p:nvSpPr>
                      <p:cNvPr id="42" name="Rounded Rectangle 41"/>
                      <p:cNvSpPr/>
                      <p:nvPr/>
                    </p:nvSpPr>
                    <p:spPr>
                      <a:xfrm>
                        <a:off x="1055078" y="2363373"/>
                        <a:ext cx="2307101" cy="1026941"/>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1448969" y="2539610"/>
                        <a:ext cx="1533379" cy="718900"/>
                      </a:xfrm>
                      <a:prstGeom prst="rect">
                        <a:avLst/>
                      </a:prstGeom>
                      <a:noFill/>
                    </p:spPr>
                    <p:txBody>
                      <a:bodyPr wrap="square" rtlCol="0">
                        <a:spAutoFit/>
                      </a:bodyPr>
                      <a:lstStyle/>
                      <a:p>
                        <a:pPr algn="ctr"/>
                        <a:r>
                          <a:rPr lang="en-US" sz="1000" dirty="0" smtClean="0">
                            <a:solidFill>
                              <a:srgbClr val="C00000"/>
                            </a:solidFill>
                          </a:rPr>
                          <a:t>Encryption Module</a:t>
                        </a:r>
                        <a:endParaRPr lang="en-US" sz="1000" dirty="0">
                          <a:solidFill>
                            <a:srgbClr val="C00000"/>
                          </a:solidFill>
                        </a:endParaRPr>
                      </a:p>
                    </p:txBody>
                  </p:sp>
                </p:grpSp>
                <p:sp>
                  <p:nvSpPr>
                    <p:cNvPr id="41" name="TextBox 40"/>
                    <p:cNvSpPr txBox="1"/>
                    <p:nvPr/>
                  </p:nvSpPr>
                  <p:spPr>
                    <a:xfrm>
                      <a:off x="2616301" y="3391635"/>
                      <a:ext cx="1118371" cy="442400"/>
                    </a:xfrm>
                    <a:prstGeom prst="rect">
                      <a:avLst/>
                    </a:prstGeom>
                    <a:noFill/>
                  </p:spPr>
                  <p:txBody>
                    <a:bodyPr wrap="square" rtlCol="0">
                      <a:spAutoFit/>
                    </a:bodyPr>
                    <a:lstStyle/>
                    <a:p>
                      <a:r>
                        <a:rPr lang="en-US" sz="1000" dirty="0" smtClean="0">
                          <a:solidFill>
                            <a:srgbClr val="C00000"/>
                          </a:solidFill>
                        </a:rPr>
                        <a:t>r0, r1, r2</a:t>
                      </a:r>
                      <a:endParaRPr lang="en-US" sz="1000" dirty="0">
                        <a:solidFill>
                          <a:srgbClr val="C00000"/>
                        </a:solidFill>
                      </a:endParaRPr>
                    </a:p>
                  </p:txBody>
                </p:sp>
              </p:grpSp>
              <p:cxnSp>
                <p:nvCxnSpPr>
                  <p:cNvPr id="39" name="Straight Arrow Connector 38"/>
                  <p:cNvCxnSpPr/>
                  <p:nvPr/>
                </p:nvCxnSpPr>
                <p:spPr>
                  <a:xfrm>
                    <a:off x="5491083" y="2358018"/>
                    <a:ext cx="3169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7" name="Straight Arrow Connector 36"/>
                <p:cNvCxnSpPr/>
                <p:nvPr/>
              </p:nvCxnSpPr>
              <p:spPr>
                <a:xfrm>
                  <a:off x="4276577" y="4084280"/>
                  <a:ext cx="0" cy="164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4" name="Elbow Connector 33"/>
              <p:cNvCxnSpPr>
                <a:endCxn id="42" idx="2"/>
              </p:cNvCxnSpPr>
              <p:nvPr/>
            </p:nvCxnSpPr>
            <p:spPr>
              <a:xfrm rot="10800000">
                <a:off x="5623895" y="3566946"/>
                <a:ext cx="894105" cy="53912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261200" y="3789455"/>
                <a:ext cx="1601646" cy="718901"/>
              </a:xfrm>
              <a:prstGeom prst="rect">
                <a:avLst/>
              </a:prstGeom>
              <a:noFill/>
            </p:spPr>
            <p:txBody>
              <a:bodyPr wrap="square" rtlCol="0">
                <a:spAutoFit/>
              </a:bodyPr>
              <a:lstStyle/>
              <a:p>
                <a:pPr algn="ctr"/>
                <a:r>
                  <a:rPr lang="en-US" sz="1000" dirty="0" smtClean="0">
                    <a:solidFill>
                      <a:srgbClr val="C00000"/>
                    </a:solidFill>
                  </a:rPr>
                  <a:t>Gaussian Noise </a:t>
                </a:r>
              </a:p>
              <a:p>
                <a:pPr algn="ctr"/>
                <a:r>
                  <a:rPr lang="en-US" sz="1000" dirty="0" smtClean="0">
                    <a:solidFill>
                      <a:srgbClr val="C00000"/>
                    </a:solidFill>
                  </a:rPr>
                  <a:t>Sampler</a:t>
                </a:r>
                <a:endParaRPr lang="en-US" sz="1000" dirty="0">
                  <a:solidFill>
                    <a:srgbClr val="C00000"/>
                  </a:solidFill>
                </a:endParaRPr>
              </a:p>
            </p:txBody>
          </p:sp>
        </p:grpSp>
      </p:grpSp>
      <p:pic>
        <p:nvPicPr>
          <p:cNvPr id="60" name="Picture 59"/>
          <p:cNvPicPr>
            <a:picLocks noChangeAspect="1"/>
          </p:cNvPicPr>
          <p:nvPr/>
        </p:nvPicPr>
        <p:blipFill>
          <a:blip r:embed="rId9"/>
          <a:stretch>
            <a:fillRect/>
          </a:stretch>
        </p:blipFill>
        <p:spPr>
          <a:xfrm>
            <a:off x="1412809" y="5289370"/>
            <a:ext cx="290593" cy="119218"/>
          </a:xfrm>
          <a:prstGeom prst="rect">
            <a:avLst/>
          </a:prstGeom>
        </p:spPr>
      </p:pic>
      <p:pic>
        <p:nvPicPr>
          <p:cNvPr id="61" name="Picture 60"/>
          <p:cNvPicPr>
            <a:picLocks noChangeAspect="1"/>
          </p:cNvPicPr>
          <p:nvPr/>
        </p:nvPicPr>
        <p:blipFill>
          <a:blip r:embed="rId9"/>
          <a:stretch>
            <a:fillRect/>
          </a:stretch>
        </p:blipFill>
        <p:spPr>
          <a:xfrm>
            <a:off x="3511997" y="5323786"/>
            <a:ext cx="290593" cy="119218"/>
          </a:xfrm>
          <a:prstGeom prst="rect">
            <a:avLst/>
          </a:prstGeom>
        </p:spPr>
      </p:pic>
      <p:pic>
        <p:nvPicPr>
          <p:cNvPr id="62" name="Picture 61"/>
          <p:cNvPicPr>
            <a:picLocks noChangeAspect="1"/>
          </p:cNvPicPr>
          <p:nvPr/>
        </p:nvPicPr>
        <p:blipFill>
          <a:blip r:embed="rId6"/>
          <a:stretch>
            <a:fillRect/>
          </a:stretch>
        </p:blipFill>
        <p:spPr>
          <a:xfrm>
            <a:off x="2423622" y="5007302"/>
            <a:ext cx="334323" cy="134598"/>
          </a:xfrm>
          <a:prstGeom prst="rect">
            <a:avLst/>
          </a:prstGeom>
        </p:spPr>
      </p:pic>
      <p:cxnSp>
        <p:nvCxnSpPr>
          <p:cNvPr id="63" name="Straight Arrow Connector 62"/>
          <p:cNvCxnSpPr/>
          <p:nvPr/>
        </p:nvCxnSpPr>
        <p:spPr>
          <a:xfrm flipV="1">
            <a:off x="2588455" y="5128671"/>
            <a:ext cx="4920" cy="1548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4" name="Picture 63"/>
          <p:cNvPicPr>
            <a:picLocks noChangeAspect="1"/>
          </p:cNvPicPr>
          <p:nvPr/>
        </p:nvPicPr>
        <p:blipFill>
          <a:blip r:embed="rId7"/>
          <a:stretch>
            <a:fillRect/>
          </a:stretch>
        </p:blipFill>
        <p:spPr>
          <a:xfrm>
            <a:off x="4437802" y="4878045"/>
            <a:ext cx="221131" cy="291061"/>
          </a:xfrm>
          <a:prstGeom prst="rect">
            <a:avLst/>
          </a:prstGeom>
        </p:spPr>
      </p:pic>
      <p:cxnSp>
        <p:nvCxnSpPr>
          <p:cNvPr id="66" name="Straight Connector 65"/>
          <p:cNvCxnSpPr/>
          <p:nvPr/>
        </p:nvCxnSpPr>
        <p:spPr>
          <a:xfrm flipV="1">
            <a:off x="172315" y="4752109"/>
            <a:ext cx="8874703" cy="13855"/>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236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4</a:t>
            </a:fld>
            <a:endParaRPr lang="en-US"/>
          </a:p>
        </p:txBody>
      </p:sp>
      <p:sp>
        <p:nvSpPr>
          <p:cNvPr id="6" name="Content Placeholder 2"/>
          <p:cNvSpPr>
            <a:spLocks noGrp="1"/>
          </p:cNvSpPr>
          <p:nvPr>
            <p:ph idx="1"/>
          </p:nvPr>
        </p:nvSpPr>
        <p:spPr>
          <a:xfrm>
            <a:off x="753029" y="1600200"/>
            <a:ext cx="7664822" cy="4525963"/>
          </a:xfrm>
        </p:spPr>
        <p:txBody>
          <a:bodyPr/>
          <a:lstStyle/>
          <a:p>
            <a:r>
              <a:rPr lang="en-US" dirty="0" smtClean="0"/>
              <a:t>Motivation: </a:t>
            </a:r>
            <a:r>
              <a:rPr lang="en-US" sz="2000" dirty="0" smtClean="0">
                <a:solidFill>
                  <a:srgbClr val="0070C0"/>
                </a:solidFill>
              </a:rPr>
              <a:t>why quantum-proof?</a:t>
            </a:r>
          </a:p>
          <a:p>
            <a:r>
              <a:rPr lang="en-US" dirty="0" smtClean="0">
                <a:solidFill>
                  <a:schemeClr val="bg1">
                    <a:lumMod val="65000"/>
                  </a:schemeClr>
                </a:solidFill>
              </a:rPr>
              <a:t>NIST</a:t>
            </a:r>
            <a:r>
              <a:rPr lang="en-US" dirty="0">
                <a:solidFill>
                  <a:schemeClr val="bg1">
                    <a:lumMod val="65000"/>
                  </a:schemeClr>
                </a:solidFill>
              </a:rPr>
              <a:t>: steps towards standardization</a:t>
            </a:r>
          </a:p>
          <a:p>
            <a:r>
              <a:rPr lang="en-US" dirty="0" smtClean="0">
                <a:solidFill>
                  <a:schemeClr val="bg1">
                    <a:lumMod val="65000"/>
                  </a:schemeClr>
                </a:solidFill>
              </a:rPr>
              <a:t>Design Workflow</a:t>
            </a:r>
          </a:p>
          <a:p>
            <a:r>
              <a:rPr lang="en-US" dirty="0" smtClean="0">
                <a:solidFill>
                  <a:schemeClr val="bg1">
                    <a:lumMod val="65000"/>
                  </a:schemeClr>
                </a:solidFill>
              </a:rPr>
              <a:t>State of the Art: </a:t>
            </a:r>
            <a:r>
              <a:rPr lang="en-US" sz="2000" dirty="0" smtClean="0">
                <a:solidFill>
                  <a:schemeClr val="bg1">
                    <a:lumMod val="65000"/>
                  </a:schemeClr>
                </a:solidFill>
              </a:rPr>
              <a:t>main algorithm</a:t>
            </a:r>
          </a:p>
          <a:p>
            <a:r>
              <a:rPr lang="en-US" dirty="0" smtClean="0">
                <a:solidFill>
                  <a:schemeClr val="bg1">
                    <a:lumMod val="65000"/>
                  </a:schemeClr>
                </a:solidFill>
              </a:rPr>
              <a:t>What we are working on: </a:t>
            </a:r>
            <a:r>
              <a:rPr lang="en-US" sz="2000" dirty="0" smtClean="0">
                <a:solidFill>
                  <a:schemeClr val="bg1">
                    <a:lumMod val="65000"/>
                  </a:schemeClr>
                </a:solidFill>
              </a:rPr>
              <a:t>tool-kit</a:t>
            </a:r>
          </a:p>
          <a:p>
            <a:endParaRPr lang="en-US" dirty="0"/>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872188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599204"/>
            <a:ext cx="8229600" cy="676868"/>
          </a:xfrm>
        </p:spPr>
        <p:txBody>
          <a:bodyPr>
            <a:normAutofit fontScale="90000"/>
          </a:bodyPr>
          <a:lstStyle/>
          <a:p>
            <a:r>
              <a:rPr lang="en-US" sz="3600" dirty="0"/>
              <a:t>R-LWE Public Key Encryption Co-processor</a:t>
            </a:r>
          </a:p>
        </p:txBody>
      </p:sp>
      <p:sp>
        <p:nvSpPr>
          <p:cNvPr id="3" name="Content Placeholder 2"/>
          <p:cNvSpPr>
            <a:spLocks noGrp="1"/>
          </p:cNvSpPr>
          <p:nvPr>
            <p:ph idx="1"/>
          </p:nvPr>
        </p:nvSpPr>
        <p:spPr>
          <a:xfrm>
            <a:off x="466165" y="1432539"/>
            <a:ext cx="8686800" cy="4914900"/>
          </a:xfrm>
        </p:spPr>
        <p:txBody>
          <a:bodyPr>
            <a:normAutofit lnSpcReduction="10000"/>
          </a:bodyPr>
          <a:lstStyle/>
          <a:p>
            <a:r>
              <a:rPr lang="en-US" dirty="0" smtClean="0"/>
              <a:t>Basic Operations</a:t>
            </a:r>
          </a:p>
          <a:p>
            <a:pPr marL="457200" lvl="1" indent="0">
              <a:buNone/>
            </a:pPr>
            <a:r>
              <a:rPr lang="en-US" sz="2000" dirty="0" smtClean="0"/>
              <a:t>(Every operation is modular)</a:t>
            </a:r>
          </a:p>
          <a:p>
            <a:pPr lvl="1"/>
            <a:r>
              <a:rPr lang="en-US" sz="2000" dirty="0" smtClean="0"/>
              <a:t>Random Number Generator</a:t>
            </a:r>
          </a:p>
          <a:p>
            <a:pPr lvl="1"/>
            <a:r>
              <a:rPr lang="en-US" sz="2000" dirty="0" smtClean="0"/>
              <a:t>Gaussian Noise Sampler</a:t>
            </a:r>
          </a:p>
          <a:p>
            <a:pPr lvl="1"/>
            <a:r>
              <a:rPr lang="en-US" sz="2000" dirty="0" smtClean="0"/>
              <a:t>Polynomial Addition/Subtraction</a:t>
            </a:r>
          </a:p>
          <a:p>
            <a:pPr lvl="1"/>
            <a:r>
              <a:rPr lang="en-US" sz="2000" dirty="0"/>
              <a:t>Scalar Multiplication with a </a:t>
            </a:r>
            <a:r>
              <a:rPr lang="en-US" sz="2000" dirty="0" smtClean="0"/>
              <a:t>Binary </a:t>
            </a:r>
            <a:r>
              <a:rPr lang="en-US" sz="2000" dirty="0"/>
              <a:t>Polynomial</a:t>
            </a:r>
            <a:endParaRPr lang="en-US" sz="2000" dirty="0" smtClean="0"/>
          </a:p>
          <a:p>
            <a:pPr lvl="1"/>
            <a:r>
              <a:rPr lang="en-US" sz="2000" dirty="0" smtClean="0"/>
              <a:t>Scalar Division to the Nearest Binary Integer</a:t>
            </a:r>
          </a:p>
          <a:p>
            <a:pPr lvl="1"/>
            <a:r>
              <a:rPr lang="en-US" sz="2000" dirty="0"/>
              <a:t>Polynomial</a:t>
            </a:r>
            <a:r>
              <a:rPr lang="en-US" sz="2000" dirty="0" smtClean="0"/>
              <a:t> Multiplication</a:t>
            </a:r>
            <a:endParaRPr lang="en-US" sz="2000" dirty="0"/>
          </a:p>
          <a:p>
            <a:pPr lvl="1"/>
            <a:endParaRPr lang="en-US" sz="2000" dirty="0" smtClean="0"/>
          </a:p>
          <a:p>
            <a:pPr lvl="1"/>
            <a:endParaRPr lang="en-US" sz="2000" dirty="0"/>
          </a:p>
          <a:p>
            <a:r>
              <a:rPr lang="en-US" sz="2400" dirty="0" smtClean="0"/>
              <a:t>Size of </a:t>
            </a:r>
            <a:r>
              <a:rPr lang="en-US" sz="2400" dirty="0"/>
              <a:t>the </a:t>
            </a:r>
            <a:r>
              <a:rPr lang="en-US" sz="2400" dirty="0" smtClean="0"/>
              <a:t>Polynomials/Vectors</a:t>
            </a:r>
          </a:p>
          <a:p>
            <a:pPr lvl="1"/>
            <a:r>
              <a:rPr lang="en-US" sz="2000" dirty="0" smtClean="0"/>
              <a:t>Length: 256, 512, or 1024</a:t>
            </a:r>
          </a:p>
          <a:p>
            <a:pPr lvl="1"/>
            <a:r>
              <a:rPr lang="en-US" sz="2000" dirty="0" smtClean="0"/>
              <a:t>Symbol: within the prime number 1,049,089</a:t>
            </a:r>
            <a:endParaRPr lang="en-US" sz="2000" dirty="0"/>
          </a:p>
          <a:p>
            <a:pPr marL="457200" lvl="1" indent="0">
              <a:buNone/>
            </a:pPr>
            <a:endParaRPr lang="en-US" sz="2000" dirty="0" smtClean="0"/>
          </a:p>
          <a:p>
            <a:pPr lvl="1"/>
            <a:endParaRPr lang="en-US" sz="2000" dirty="0" smtClean="0"/>
          </a:p>
        </p:txBody>
      </p:sp>
    </p:spTree>
    <p:extLst>
      <p:ext uri="{BB962C8B-B14F-4D97-AF65-F5344CB8AC3E}">
        <p14:creationId xmlns:p14="http://schemas.microsoft.com/office/powerpoint/2010/main" val="15241258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599204"/>
            <a:ext cx="8229600" cy="676868"/>
          </a:xfrm>
        </p:spPr>
        <p:txBody>
          <a:bodyPr>
            <a:normAutofit fontScale="90000"/>
          </a:bodyPr>
          <a:lstStyle/>
          <a:p>
            <a:r>
              <a:rPr lang="en-US" sz="3600" dirty="0"/>
              <a:t>R-LWE Public Key Encryption Co-processor</a:t>
            </a:r>
          </a:p>
        </p:txBody>
      </p:sp>
      <p:sp>
        <p:nvSpPr>
          <p:cNvPr id="3" name="Content Placeholder 2"/>
          <p:cNvSpPr>
            <a:spLocks noGrp="1"/>
          </p:cNvSpPr>
          <p:nvPr>
            <p:ph idx="1"/>
          </p:nvPr>
        </p:nvSpPr>
        <p:spPr>
          <a:xfrm>
            <a:off x="466165" y="1432539"/>
            <a:ext cx="8686800" cy="4914900"/>
          </a:xfrm>
        </p:spPr>
        <p:txBody>
          <a:bodyPr>
            <a:normAutofit fontScale="92500" lnSpcReduction="10000"/>
          </a:bodyPr>
          <a:lstStyle/>
          <a:p>
            <a:r>
              <a:rPr lang="en-US" dirty="0" smtClean="0"/>
              <a:t>Basic Operations</a:t>
            </a:r>
          </a:p>
          <a:p>
            <a:pPr marL="457200" lvl="1" indent="0">
              <a:buNone/>
            </a:pPr>
            <a:r>
              <a:rPr lang="en-US" sz="2000" dirty="0" smtClean="0"/>
              <a:t>(Every operation is modular)</a:t>
            </a:r>
          </a:p>
          <a:p>
            <a:pPr lvl="1"/>
            <a:r>
              <a:rPr lang="en-US" sz="2000" dirty="0"/>
              <a:t>Random Number </a:t>
            </a:r>
            <a:r>
              <a:rPr lang="en-US" sz="2000" dirty="0" smtClean="0"/>
              <a:t>Generator							</a:t>
            </a:r>
            <a:r>
              <a:rPr lang="en-US" sz="2000" b="1" dirty="0" smtClean="0">
                <a:solidFill>
                  <a:srgbClr val="00B050"/>
                </a:solidFill>
              </a:rPr>
              <a:t>✓</a:t>
            </a:r>
            <a:endParaRPr lang="en-US" sz="2000" dirty="0"/>
          </a:p>
          <a:p>
            <a:pPr lvl="1"/>
            <a:r>
              <a:rPr lang="en-US" sz="2000" dirty="0"/>
              <a:t>Gaussian Noise </a:t>
            </a:r>
            <a:r>
              <a:rPr lang="en-US" sz="2000" dirty="0" smtClean="0"/>
              <a:t>Sampler								</a:t>
            </a:r>
            <a:r>
              <a:rPr lang="en-US" sz="2000" b="1" dirty="0" smtClean="0">
                <a:solidFill>
                  <a:srgbClr val="00B050"/>
                </a:solidFill>
              </a:rPr>
              <a:t>✓</a:t>
            </a:r>
            <a:endParaRPr lang="en-US" sz="2000" dirty="0" smtClean="0"/>
          </a:p>
          <a:p>
            <a:pPr lvl="1"/>
            <a:r>
              <a:rPr lang="en-US" sz="2000" dirty="0"/>
              <a:t>Polynomial </a:t>
            </a:r>
            <a:r>
              <a:rPr lang="en-US" sz="2000" dirty="0" smtClean="0"/>
              <a:t>Addition/Subtraction 					       </a:t>
            </a:r>
            <a:r>
              <a:rPr lang="en-US" sz="2000" b="1" dirty="0" smtClean="0">
                <a:solidFill>
                  <a:srgbClr val="00B050"/>
                </a:solidFill>
              </a:rPr>
              <a:t>✓</a:t>
            </a:r>
            <a:endParaRPr lang="en-US" sz="2000" b="1" dirty="0">
              <a:solidFill>
                <a:srgbClr val="00B050"/>
              </a:solidFill>
            </a:endParaRPr>
          </a:p>
          <a:p>
            <a:pPr lvl="1"/>
            <a:r>
              <a:rPr lang="en-US" sz="2000" dirty="0"/>
              <a:t>Scalar Multiplication with a </a:t>
            </a:r>
            <a:r>
              <a:rPr lang="en-US" sz="2000" dirty="0" smtClean="0"/>
              <a:t>Binary </a:t>
            </a:r>
            <a:r>
              <a:rPr lang="en-US" sz="2000" dirty="0"/>
              <a:t>Polynomial </a:t>
            </a:r>
            <a:r>
              <a:rPr lang="en-US" sz="2000" dirty="0" smtClean="0"/>
              <a:t>			</a:t>
            </a:r>
            <a:r>
              <a:rPr lang="en-US" sz="2000" b="1" dirty="0" smtClean="0">
                <a:solidFill>
                  <a:srgbClr val="00B050"/>
                </a:solidFill>
              </a:rPr>
              <a:t>✓</a:t>
            </a:r>
            <a:endParaRPr lang="en-US" sz="2000" dirty="0"/>
          </a:p>
          <a:p>
            <a:pPr lvl="1"/>
            <a:r>
              <a:rPr lang="en-US" sz="2000" dirty="0"/>
              <a:t>Scalar Division to the </a:t>
            </a:r>
            <a:r>
              <a:rPr lang="en-US" sz="2000" dirty="0" smtClean="0"/>
              <a:t>Nearest Binary Integer			</a:t>
            </a:r>
            <a:r>
              <a:rPr lang="en-US" sz="2000" b="1" dirty="0" smtClean="0">
                <a:solidFill>
                  <a:srgbClr val="00B050"/>
                </a:solidFill>
              </a:rPr>
              <a:t>✓</a:t>
            </a:r>
          </a:p>
          <a:p>
            <a:pPr lvl="2"/>
            <a:r>
              <a:rPr lang="en-US" sz="1600" b="1" dirty="0" smtClean="0"/>
              <a:t>Can be done by 2 subtractions</a:t>
            </a:r>
            <a:endParaRPr lang="en-US" sz="1600" dirty="0" smtClean="0"/>
          </a:p>
          <a:p>
            <a:pPr lvl="1"/>
            <a:r>
              <a:rPr lang="en-US" sz="2000" dirty="0"/>
              <a:t>Polynomial</a:t>
            </a:r>
            <a:r>
              <a:rPr lang="en-US" sz="2000" dirty="0" smtClean="0"/>
              <a:t> Multiplication								</a:t>
            </a:r>
            <a:r>
              <a:rPr lang="en-US" sz="2000" dirty="0" smtClean="0">
                <a:solidFill>
                  <a:srgbClr val="7030A0"/>
                </a:solidFill>
                <a:latin typeface="Franklin Gothic Demi" panose="020B0703020102020204" pitchFamily="34" charset="0"/>
              </a:rPr>
              <a:t>hard</a:t>
            </a:r>
            <a:endParaRPr lang="en-US" sz="2000" dirty="0">
              <a:solidFill>
                <a:srgbClr val="7030A0"/>
              </a:solidFill>
              <a:latin typeface="Franklin Gothic Demi" panose="020B0703020102020204" pitchFamily="34" charset="0"/>
            </a:endParaRPr>
          </a:p>
          <a:p>
            <a:pPr lvl="1"/>
            <a:endParaRPr lang="en-US" sz="2000" dirty="0" smtClean="0"/>
          </a:p>
          <a:p>
            <a:pPr lvl="1"/>
            <a:endParaRPr lang="en-US" sz="2000" dirty="0"/>
          </a:p>
          <a:p>
            <a:r>
              <a:rPr lang="en-US" sz="2400" dirty="0" smtClean="0"/>
              <a:t>Size of </a:t>
            </a:r>
            <a:r>
              <a:rPr lang="en-US" sz="2400" dirty="0"/>
              <a:t>the </a:t>
            </a:r>
            <a:r>
              <a:rPr lang="en-US" sz="2400" dirty="0" smtClean="0"/>
              <a:t>Polynomials/Vectors</a:t>
            </a:r>
          </a:p>
          <a:p>
            <a:pPr lvl="1"/>
            <a:r>
              <a:rPr lang="en-US" sz="2000" dirty="0" smtClean="0"/>
              <a:t>Length: 256, 512, or 1024</a:t>
            </a:r>
          </a:p>
          <a:p>
            <a:pPr lvl="1"/>
            <a:r>
              <a:rPr lang="en-US" sz="2000" dirty="0" smtClean="0"/>
              <a:t>Symbol: within the prime number 1,049,089</a:t>
            </a:r>
            <a:endParaRPr lang="en-US" sz="2000" dirty="0"/>
          </a:p>
          <a:p>
            <a:pPr marL="457200" lvl="1" indent="0">
              <a:buNone/>
            </a:pPr>
            <a:endParaRPr lang="en-US" sz="2000" dirty="0" smtClean="0"/>
          </a:p>
          <a:p>
            <a:pPr lvl="1"/>
            <a:endParaRPr lang="en-US" sz="2000" dirty="0" smtClean="0"/>
          </a:p>
        </p:txBody>
      </p:sp>
    </p:spTree>
    <p:extLst>
      <p:ext uri="{BB962C8B-B14F-4D97-AF65-F5344CB8AC3E}">
        <p14:creationId xmlns:p14="http://schemas.microsoft.com/office/powerpoint/2010/main" val="1198774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42</a:t>
            </a:fld>
            <a:endParaRPr lang="en-US"/>
          </a:p>
        </p:txBody>
      </p:sp>
      <p:sp>
        <p:nvSpPr>
          <p:cNvPr id="6" name="Content Placeholder 2"/>
          <p:cNvSpPr>
            <a:spLocks noGrp="1"/>
          </p:cNvSpPr>
          <p:nvPr>
            <p:ph idx="1"/>
          </p:nvPr>
        </p:nvSpPr>
        <p:spPr>
          <a:xfrm>
            <a:off x="753029" y="1600200"/>
            <a:ext cx="7664822" cy="4525963"/>
          </a:xfrm>
        </p:spPr>
        <p:txBody>
          <a:bodyPr/>
          <a:lstStyle/>
          <a:p>
            <a:r>
              <a:rPr lang="en-US" dirty="0" smtClean="0">
                <a:solidFill>
                  <a:schemeClr val="bg1">
                    <a:lumMod val="65000"/>
                  </a:schemeClr>
                </a:solidFill>
              </a:rPr>
              <a:t>Motivation: </a:t>
            </a:r>
            <a:r>
              <a:rPr lang="en-US" sz="2000" dirty="0" smtClean="0">
                <a:solidFill>
                  <a:schemeClr val="bg1">
                    <a:lumMod val="65000"/>
                  </a:schemeClr>
                </a:solidFill>
              </a:rPr>
              <a:t>why quantum-proof?</a:t>
            </a:r>
          </a:p>
          <a:p>
            <a:r>
              <a:rPr lang="en-US" dirty="0" smtClean="0">
                <a:solidFill>
                  <a:schemeClr val="bg1">
                    <a:lumMod val="65000"/>
                  </a:schemeClr>
                </a:solidFill>
              </a:rPr>
              <a:t>NIST: </a:t>
            </a:r>
            <a:r>
              <a:rPr lang="en-US" sz="2000" dirty="0" smtClean="0">
                <a:solidFill>
                  <a:schemeClr val="bg1">
                    <a:lumMod val="65000"/>
                  </a:schemeClr>
                </a:solidFill>
              </a:rPr>
              <a:t>steps towards standardization</a:t>
            </a:r>
          </a:p>
          <a:p>
            <a:r>
              <a:rPr lang="en-US" dirty="0">
                <a:solidFill>
                  <a:schemeClr val="bg1">
                    <a:lumMod val="65000"/>
                  </a:schemeClr>
                </a:solidFill>
              </a:rPr>
              <a:t>Design Workflow</a:t>
            </a:r>
          </a:p>
          <a:p>
            <a:r>
              <a:rPr lang="en-US" dirty="0">
                <a:solidFill>
                  <a:schemeClr val="bg1">
                    <a:lumMod val="65000"/>
                  </a:schemeClr>
                </a:solidFill>
              </a:rPr>
              <a:t>State of the Art: </a:t>
            </a:r>
            <a:r>
              <a:rPr lang="en-US" sz="2000" dirty="0">
                <a:solidFill>
                  <a:schemeClr val="bg1">
                    <a:lumMod val="65000"/>
                  </a:schemeClr>
                </a:solidFill>
              </a:rPr>
              <a:t>main algorithm</a:t>
            </a:r>
          </a:p>
          <a:p>
            <a:r>
              <a:rPr lang="en-US" dirty="0" smtClean="0"/>
              <a:t>What we are working on: </a:t>
            </a:r>
            <a:r>
              <a:rPr lang="en-US" sz="2000" dirty="0" smtClean="0">
                <a:solidFill>
                  <a:srgbClr val="0070C0"/>
                </a:solidFill>
              </a:rPr>
              <a:t>tool-kit</a:t>
            </a:r>
          </a:p>
          <a:p>
            <a:pPr lvl="1"/>
            <a:r>
              <a:rPr lang="en-US" sz="1600" dirty="0" smtClean="0">
                <a:solidFill>
                  <a:srgbClr val="0070C0"/>
                </a:solidFill>
              </a:rPr>
              <a:t>Hardware Cost-effective implementation</a:t>
            </a:r>
          </a:p>
          <a:p>
            <a:pPr lvl="1"/>
            <a:r>
              <a:rPr lang="en-US" sz="1600" dirty="0" smtClean="0">
                <a:solidFill>
                  <a:srgbClr val="0070C0"/>
                </a:solidFill>
              </a:rPr>
              <a:t>High-speed implementation</a:t>
            </a:r>
          </a:p>
          <a:p>
            <a:endParaRPr lang="en-US" dirty="0"/>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1089533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528" y="2706616"/>
            <a:ext cx="5290968" cy="2944535"/>
          </a:xfrm>
          <a:prstGeom prst="rect">
            <a:avLst/>
          </a:prstGeom>
        </p:spPr>
      </p:pic>
      <p:sp>
        <p:nvSpPr>
          <p:cNvPr id="2" name="Title 1"/>
          <p:cNvSpPr>
            <a:spLocks noGrp="1"/>
          </p:cNvSpPr>
          <p:nvPr>
            <p:ph type="title"/>
          </p:nvPr>
        </p:nvSpPr>
        <p:spPr>
          <a:xfrm>
            <a:off x="428625" y="500728"/>
            <a:ext cx="8229600" cy="676868"/>
          </a:xfrm>
        </p:spPr>
        <p:txBody>
          <a:bodyPr>
            <a:normAutofit fontScale="90000"/>
          </a:bodyPr>
          <a:lstStyle/>
          <a:p>
            <a:r>
              <a:rPr lang="en-US" sz="3600" dirty="0" smtClean="0"/>
              <a:t>R-LWE Public Key Encryption Co-processor</a:t>
            </a:r>
            <a:endParaRPr lang="en-US" sz="3600" dirty="0"/>
          </a:p>
        </p:txBody>
      </p:sp>
      <p:sp>
        <p:nvSpPr>
          <p:cNvPr id="3" name="Content Placeholder 2"/>
          <p:cNvSpPr>
            <a:spLocks noGrp="1"/>
          </p:cNvSpPr>
          <p:nvPr>
            <p:ph idx="1"/>
          </p:nvPr>
        </p:nvSpPr>
        <p:spPr>
          <a:xfrm>
            <a:off x="323557" y="1406771"/>
            <a:ext cx="8651631" cy="2250829"/>
          </a:xfrm>
        </p:spPr>
        <p:txBody>
          <a:bodyPr>
            <a:normAutofit fontScale="62500" lnSpcReduction="20000"/>
          </a:bodyPr>
          <a:lstStyle/>
          <a:p>
            <a:r>
              <a:rPr lang="en-US" sz="3200" dirty="0" smtClean="0"/>
              <a:t>Polynomial Addition</a:t>
            </a:r>
          </a:p>
          <a:p>
            <a:pPr lvl="1" algn="just"/>
            <a:r>
              <a:rPr lang="en-US" sz="3200" dirty="0" smtClean="0"/>
              <a:t>If </a:t>
            </a:r>
            <a:r>
              <a:rPr lang="en-US" sz="3200" dirty="0"/>
              <a:t>x = [x0, </a:t>
            </a:r>
            <a:r>
              <a:rPr lang="en-US" sz="3200" dirty="0" smtClean="0"/>
              <a:t>x1, x2, x3], </a:t>
            </a:r>
            <a:r>
              <a:rPr lang="en-US" sz="3200" dirty="0"/>
              <a:t>y = [y0, </a:t>
            </a:r>
            <a:r>
              <a:rPr lang="en-US" sz="3200" dirty="0" smtClean="0"/>
              <a:t>y1, y2, y3], </a:t>
            </a:r>
            <a:r>
              <a:rPr lang="en-US" sz="3200" dirty="0"/>
              <a:t>then: </a:t>
            </a:r>
            <a:endParaRPr lang="en-US" sz="3200" dirty="0" smtClean="0"/>
          </a:p>
          <a:p>
            <a:pPr lvl="2" algn="just"/>
            <a:r>
              <a:rPr lang="en-US" sz="3200" dirty="0" smtClean="0"/>
              <a:t>z = x + y = [(x0+y0)%q, (x1+y1)%q, (x2+y2)%q, (x3+y3)%q]</a:t>
            </a:r>
          </a:p>
          <a:p>
            <a:pPr marL="1371600" lvl="3" indent="0" algn="just">
              <a:buNone/>
            </a:pPr>
            <a:endParaRPr lang="en-US" sz="3200" dirty="0" smtClean="0"/>
          </a:p>
          <a:p>
            <a:pPr lvl="1"/>
            <a:endParaRPr lang="en-US" sz="3200" dirty="0" smtClean="0"/>
          </a:p>
          <a:p>
            <a:pPr lvl="1" algn="just"/>
            <a:endParaRPr lang="en-US" dirty="0"/>
          </a:p>
          <a:p>
            <a:pPr lvl="1"/>
            <a:endParaRPr lang="en-US" dirty="0" smtClean="0"/>
          </a:p>
          <a:p>
            <a:pPr marL="0" indent="0">
              <a:buNone/>
            </a:pPr>
            <a:r>
              <a:rPr lang="en-US" sz="2000" dirty="0"/>
              <a:t>	</a:t>
            </a:r>
            <a:endParaRPr lang="en-US" sz="2000" dirty="0" smtClean="0"/>
          </a:p>
        </p:txBody>
      </p:sp>
      <p:sp>
        <p:nvSpPr>
          <p:cNvPr id="15" name="TextBox 14"/>
          <p:cNvSpPr txBox="1"/>
          <p:nvPr/>
        </p:nvSpPr>
        <p:spPr>
          <a:xfrm>
            <a:off x="5205046" y="2883877"/>
            <a:ext cx="1997612" cy="369332"/>
          </a:xfrm>
          <a:prstGeom prst="rect">
            <a:avLst/>
          </a:prstGeom>
          <a:noFill/>
        </p:spPr>
        <p:txBody>
          <a:bodyPr wrap="square" rtlCol="0">
            <a:spAutoFit/>
          </a:bodyPr>
          <a:lstStyle/>
          <a:p>
            <a:r>
              <a:rPr lang="en-US" dirty="0"/>
              <a:t>y</a:t>
            </a:r>
            <a:r>
              <a:rPr lang="en-US" dirty="0" smtClean="0"/>
              <a:t>0      y1     y2    y3</a:t>
            </a:r>
            <a:endParaRPr lang="en-US" dirty="0"/>
          </a:p>
        </p:txBody>
      </p:sp>
      <p:sp>
        <p:nvSpPr>
          <p:cNvPr id="16" name="TextBox 15"/>
          <p:cNvSpPr txBox="1"/>
          <p:nvPr/>
        </p:nvSpPr>
        <p:spPr>
          <a:xfrm>
            <a:off x="2377440" y="2879747"/>
            <a:ext cx="1997612" cy="369332"/>
          </a:xfrm>
          <a:prstGeom prst="rect">
            <a:avLst/>
          </a:prstGeom>
          <a:noFill/>
        </p:spPr>
        <p:txBody>
          <a:bodyPr wrap="square" rtlCol="0">
            <a:spAutoFit/>
          </a:bodyPr>
          <a:lstStyle/>
          <a:p>
            <a:r>
              <a:rPr lang="en-US" dirty="0" smtClean="0"/>
              <a:t>x3     x2     x1     x0</a:t>
            </a:r>
            <a:endParaRPr lang="en-US" dirty="0"/>
          </a:p>
        </p:txBody>
      </p:sp>
      <p:sp>
        <p:nvSpPr>
          <p:cNvPr id="17" name="TextBox 16"/>
          <p:cNvSpPr txBox="1"/>
          <p:nvPr/>
        </p:nvSpPr>
        <p:spPr>
          <a:xfrm>
            <a:off x="3783546" y="5651151"/>
            <a:ext cx="1997612" cy="369332"/>
          </a:xfrm>
          <a:prstGeom prst="rect">
            <a:avLst/>
          </a:prstGeom>
          <a:noFill/>
        </p:spPr>
        <p:txBody>
          <a:bodyPr wrap="square" rtlCol="0">
            <a:spAutoFit/>
          </a:bodyPr>
          <a:lstStyle/>
          <a:p>
            <a:r>
              <a:rPr lang="en-US" dirty="0" smtClean="0"/>
              <a:t>z3      z2      z1     z0</a:t>
            </a:r>
            <a:endParaRPr lang="en-US" dirty="0"/>
          </a:p>
        </p:txBody>
      </p:sp>
      <p:sp>
        <p:nvSpPr>
          <p:cNvPr id="18" name="TextBox 17"/>
          <p:cNvSpPr txBox="1"/>
          <p:nvPr/>
        </p:nvSpPr>
        <p:spPr>
          <a:xfrm>
            <a:off x="5133379" y="3898535"/>
            <a:ext cx="423359" cy="369332"/>
          </a:xfrm>
          <a:prstGeom prst="rect">
            <a:avLst/>
          </a:prstGeom>
          <a:noFill/>
        </p:spPr>
        <p:txBody>
          <a:bodyPr wrap="square" rtlCol="0">
            <a:spAutoFit/>
          </a:bodyPr>
          <a:lstStyle/>
          <a:p>
            <a:r>
              <a:rPr lang="en-US" dirty="0" smtClean="0"/>
              <a:t>y0</a:t>
            </a:r>
            <a:endParaRPr lang="en-US" dirty="0"/>
          </a:p>
        </p:txBody>
      </p:sp>
      <p:sp>
        <p:nvSpPr>
          <p:cNvPr id="19" name="TextBox 18"/>
          <p:cNvSpPr txBox="1"/>
          <p:nvPr/>
        </p:nvSpPr>
        <p:spPr>
          <a:xfrm>
            <a:off x="3894093" y="3894405"/>
            <a:ext cx="423359" cy="369332"/>
          </a:xfrm>
          <a:prstGeom prst="rect">
            <a:avLst/>
          </a:prstGeom>
          <a:noFill/>
        </p:spPr>
        <p:txBody>
          <a:bodyPr wrap="square" rtlCol="0">
            <a:spAutoFit/>
          </a:bodyPr>
          <a:lstStyle/>
          <a:p>
            <a:r>
              <a:rPr lang="en-US" dirty="0"/>
              <a:t>x</a:t>
            </a:r>
            <a:r>
              <a:rPr lang="en-US" dirty="0" smtClean="0"/>
              <a:t>0</a:t>
            </a:r>
            <a:endParaRPr lang="en-US" dirty="0"/>
          </a:p>
        </p:txBody>
      </p:sp>
      <p:sp>
        <p:nvSpPr>
          <p:cNvPr id="20" name="TextBox 19"/>
          <p:cNvSpPr txBox="1"/>
          <p:nvPr/>
        </p:nvSpPr>
        <p:spPr>
          <a:xfrm>
            <a:off x="5231188" y="4842150"/>
            <a:ext cx="2364037" cy="369332"/>
          </a:xfrm>
          <a:prstGeom prst="rect">
            <a:avLst/>
          </a:prstGeom>
          <a:noFill/>
        </p:spPr>
        <p:txBody>
          <a:bodyPr wrap="square" rtlCol="0">
            <a:spAutoFit/>
          </a:bodyPr>
          <a:lstStyle/>
          <a:p>
            <a:r>
              <a:rPr lang="en-US" dirty="0"/>
              <a:t>z</a:t>
            </a:r>
            <a:r>
              <a:rPr lang="en-US" dirty="0" smtClean="0"/>
              <a:t>0 = (x0 + y0) % q</a:t>
            </a:r>
            <a:endParaRPr lang="en-US" dirty="0"/>
          </a:p>
        </p:txBody>
      </p:sp>
    </p:spTree>
    <p:extLst>
      <p:ext uri="{BB962C8B-B14F-4D97-AF65-F5344CB8AC3E}">
        <p14:creationId xmlns:p14="http://schemas.microsoft.com/office/powerpoint/2010/main" val="5637107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482" y="2560322"/>
            <a:ext cx="5002776" cy="3645349"/>
          </a:xfrm>
          <a:prstGeom prst="rect">
            <a:avLst/>
          </a:prstGeom>
        </p:spPr>
      </p:pic>
      <p:sp>
        <p:nvSpPr>
          <p:cNvPr id="3" name="Content Placeholder 2"/>
          <p:cNvSpPr>
            <a:spLocks noGrp="1"/>
          </p:cNvSpPr>
          <p:nvPr>
            <p:ph idx="1"/>
          </p:nvPr>
        </p:nvSpPr>
        <p:spPr>
          <a:xfrm>
            <a:off x="323557" y="1406771"/>
            <a:ext cx="8651631" cy="2166423"/>
          </a:xfrm>
        </p:spPr>
        <p:txBody>
          <a:bodyPr>
            <a:normAutofit fontScale="70000" lnSpcReduction="20000"/>
          </a:bodyPr>
          <a:lstStyle/>
          <a:p>
            <a:r>
              <a:rPr lang="en-US" sz="3200" dirty="0" smtClean="0"/>
              <a:t>Polynomial Subtraction</a:t>
            </a:r>
          </a:p>
          <a:p>
            <a:pPr lvl="1" algn="just"/>
            <a:r>
              <a:rPr lang="en-US" sz="2600" dirty="0" smtClean="0"/>
              <a:t>If </a:t>
            </a:r>
            <a:r>
              <a:rPr lang="en-US" sz="2600" dirty="0"/>
              <a:t>x = [x0, </a:t>
            </a:r>
            <a:r>
              <a:rPr lang="en-US" sz="2600" dirty="0" smtClean="0"/>
              <a:t>x1, x2, x3], </a:t>
            </a:r>
            <a:r>
              <a:rPr lang="en-US" sz="2600" dirty="0"/>
              <a:t>y = [y0, </a:t>
            </a:r>
            <a:r>
              <a:rPr lang="en-US" sz="2600" dirty="0" smtClean="0"/>
              <a:t>y1, y2, y3], </a:t>
            </a:r>
            <a:r>
              <a:rPr lang="en-US" sz="2600" dirty="0"/>
              <a:t>then: </a:t>
            </a:r>
            <a:r>
              <a:rPr lang="en-US" sz="2600" dirty="0" smtClean="0"/>
              <a:t> z </a:t>
            </a:r>
            <a:r>
              <a:rPr lang="en-US" sz="2600" dirty="0"/>
              <a:t>= x </a:t>
            </a:r>
            <a:r>
              <a:rPr lang="en-US" sz="2600" dirty="0" smtClean="0"/>
              <a:t>– y</a:t>
            </a:r>
          </a:p>
          <a:p>
            <a:pPr lvl="2" algn="just"/>
            <a:r>
              <a:rPr lang="en-US" sz="2600" dirty="0" smtClean="0"/>
              <a:t>z0 </a:t>
            </a:r>
            <a:r>
              <a:rPr lang="en-US" sz="2600" dirty="0"/>
              <a:t>= (x0 – y0)%q = (x0 &gt;= y0) ? (x0-y0) : (q – (y0 – x0</a:t>
            </a:r>
            <a:r>
              <a:rPr lang="en-US" sz="2600" dirty="0" smtClean="0"/>
              <a:t>))</a:t>
            </a:r>
          </a:p>
          <a:p>
            <a:pPr lvl="1"/>
            <a:endParaRPr lang="en-US" sz="3200" dirty="0" smtClean="0"/>
          </a:p>
          <a:p>
            <a:pPr lvl="1" algn="just"/>
            <a:endParaRPr lang="en-US" dirty="0"/>
          </a:p>
          <a:p>
            <a:pPr lvl="1"/>
            <a:endParaRPr lang="en-US" dirty="0" smtClean="0"/>
          </a:p>
          <a:p>
            <a:pPr marL="0" indent="0">
              <a:buNone/>
            </a:pPr>
            <a:r>
              <a:rPr lang="en-US" sz="2000" dirty="0"/>
              <a:t>	</a:t>
            </a:r>
            <a:endParaRPr lang="en-US" sz="2000" dirty="0" smtClean="0"/>
          </a:p>
        </p:txBody>
      </p:sp>
      <p:sp>
        <p:nvSpPr>
          <p:cNvPr id="5" name="TextBox 4"/>
          <p:cNvSpPr txBox="1"/>
          <p:nvPr/>
        </p:nvSpPr>
        <p:spPr>
          <a:xfrm>
            <a:off x="2391508" y="2724999"/>
            <a:ext cx="1997612" cy="369332"/>
          </a:xfrm>
          <a:prstGeom prst="rect">
            <a:avLst/>
          </a:prstGeom>
          <a:noFill/>
        </p:spPr>
        <p:txBody>
          <a:bodyPr wrap="square" rtlCol="0">
            <a:spAutoFit/>
          </a:bodyPr>
          <a:lstStyle/>
          <a:p>
            <a:r>
              <a:rPr lang="en-US" dirty="0" smtClean="0"/>
              <a:t>x3     x2     x1     x0</a:t>
            </a:r>
            <a:endParaRPr lang="en-US" dirty="0"/>
          </a:p>
        </p:txBody>
      </p:sp>
      <p:sp>
        <p:nvSpPr>
          <p:cNvPr id="6" name="TextBox 5"/>
          <p:cNvSpPr txBox="1"/>
          <p:nvPr/>
        </p:nvSpPr>
        <p:spPr>
          <a:xfrm>
            <a:off x="5050302" y="2701000"/>
            <a:ext cx="1997612" cy="369332"/>
          </a:xfrm>
          <a:prstGeom prst="rect">
            <a:avLst/>
          </a:prstGeom>
          <a:noFill/>
        </p:spPr>
        <p:txBody>
          <a:bodyPr wrap="square" rtlCol="0">
            <a:spAutoFit/>
          </a:bodyPr>
          <a:lstStyle/>
          <a:p>
            <a:r>
              <a:rPr lang="en-US" dirty="0"/>
              <a:t>y</a:t>
            </a:r>
            <a:r>
              <a:rPr lang="en-US" dirty="0" smtClean="0"/>
              <a:t>0      y1     y2    y3</a:t>
            </a:r>
            <a:endParaRPr lang="en-US" dirty="0"/>
          </a:p>
        </p:txBody>
      </p:sp>
      <p:sp>
        <p:nvSpPr>
          <p:cNvPr id="7" name="TextBox 6"/>
          <p:cNvSpPr txBox="1"/>
          <p:nvPr/>
        </p:nvSpPr>
        <p:spPr>
          <a:xfrm>
            <a:off x="5231188" y="5432993"/>
            <a:ext cx="2364037" cy="369332"/>
          </a:xfrm>
          <a:prstGeom prst="rect">
            <a:avLst/>
          </a:prstGeom>
          <a:noFill/>
        </p:spPr>
        <p:txBody>
          <a:bodyPr wrap="square" rtlCol="0">
            <a:spAutoFit/>
          </a:bodyPr>
          <a:lstStyle/>
          <a:p>
            <a:r>
              <a:rPr lang="en-US" dirty="0"/>
              <a:t>z</a:t>
            </a:r>
            <a:r>
              <a:rPr lang="en-US" dirty="0" smtClean="0"/>
              <a:t>0 = (x0 - y0) % q</a:t>
            </a:r>
            <a:endParaRPr lang="en-US" dirty="0"/>
          </a:p>
        </p:txBody>
      </p:sp>
      <p:sp>
        <p:nvSpPr>
          <p:cNvPr id="8" name="TextBox 7"/>
          <p:cNvSpPr txBox="1"/>
          <p:nvPr/>
        </p:nvSpPr>
        <p:spPr>
          <a:xfrm>
            <a:off x="3823753" y="3584916"/>
            <a:ext cx="423359" cy="369332"/>
          </a:xfrm>
          <a:prstGeom prst="rect">
            <a:avLst/>
          </a:prstGeom>
          <a:noFill/>
        </p:spPr>
        <p:txBody>
          <a:bodyPr wrap="square" rtlCol="0">
            <a:spAutoFit/>
          </a:bodyPr>
          <a:lstStyle/>
          <a:p>
            <a:r>
              <a:rPr lang="en-US" dirty="0"/>
              <a:t>x</a:t>
            </a:r>
            <a:r>
              <a:rPr lang="en-US" dirty="0" smtClean="0"/>
              <a:t>0</a:t>
            </a:r>
            <a:endParaRPr lang="en-US" dirty="0"/>
          </a:p>
        </p:txBody>
      </p:sp>
      <p:sp>
        <p:nvSpPr>
          <p:cNvPr id="9" name="TextBox 8"/>
          <p:cNvSpPr txBox="1"/>
          <p:nvPr/>
        </p:nvSpPr>
        <p:spPr>
          <a:xfrm>
            <a:off x="5006767" y="3617175"/>
            <a:ext cx="423359" cy="369332"/>
          </a:xfrm>
          <a:prstGeom prst="rect">
            <a:avLst/>
          </a:prstGeom>
          <a:noFill/>
        </p:spPr>
        <p:txBody>
          <a:bodyPr wrap="square" rtlCol="0">
            <a:spAutoFit/>
          </a:bodyPr>
          <a:lstStyle/>
          <a:p>
            <a:r>
              <a:rPr lang="en-US" dirty="0" smtClean="0"/>
              <a:t>y0</a:t>
            </a:r>
            <a:endParaRPr lang="en-US" dirty="0"/>
          </a:p>
        </p:txBody>
      </p:sp>
      <p:sp>
        <p:nvSpPr>
          <p:cNvPr id="10" name="TextBox 9"/>
          <p:cNvSpPr txBox="1"/>
          <p:nvPr/>
        </p:nvSpPr>
        <p:spPr>
          <a:xfrm>
            <a:off x="3727274" y="6115386"/>
            <a:ext cx="1997612" cy="369332"/>
          </a:xfrm>
          <a:prstGeom prst="rect">
            <a:avLst/>
          </a:prstGeom>
          <a:noFill/>
        </p:spPr>
        <p:txBody>
          <a:bodyPr wrap="square" rtlCol="0">
            <a:spAutoFit/>
          </a:bodyPr>
          <a:lstStyle/>
          <a:p>
            <a:r>
              <a:rPr lang="en-US" dirty="0" smtClean="0"/>
              <a:t>z3     z2     z1   z0</a:t>
            </a:r>
            <a:endParaRPr lang="en-US" dirty="0"/>
          </a:p>
        </p:txBody>
      </p:sp>
      <p:sp>
        <p:nvSpPr>
          <p:cNvPr id="12" name="TextBox 11"/>
          <p:cNvSpPr txBox="1"/>
          <p:nvPr/>
        </p:nvSpPr>
        <p:spPr>
          <a:xfrm>
            <a:off x="2766334" y="4509475"/>
            <a:ext cx="960940" cy="369332"/>
          </a:xfrm>
          <a:prstGeom prst="rect">
            <a:avLst/>
          </a:prstGeom>
          <a:noFill/>
        </p:spPr>
        <p:txBody>
          <a:bodyPr wrap="square" rtlCol="0">
            <a:spAutoFit/>
          </a:bodyPr>
          <a:lstStyle/>
          <a:p>
            <a:r>
              <a:rPr lang="en-US" dirty="0" smtClean="0"/>
              <a:t>x0 - y0</a:t>
            </a:r>
            <a:endParaRPr lang="en-US" dirty="0"/>
          </a:p>
        </p:txBody>
      </p:sp>
      <p:sp>
        <p:nvSpPr>
          <p:cNvPr id="13" name="TextBox 12"/>
          <p:cNvSpPr txBox="1"/>
          <p:nvPr/>
        </p:nvSpPr>
        <p:spPr>
          <a:xfrm>
            <a:off x="5540502" y="4495407"/>
            <a:ext cx="1183854" cy="369332"/>
          </a:xfrm>
          <a:prstGeom prst="rect">
            <a:avLst/>
          </a:prstGeom>
          <a:noFill/>
        </p:spPr>
        <p:txBody>
          <a:bodyPr wrap="square" rtlCol="0">
            <a:spAutoFit/>
          </a:bodyPr>
          <a:lstStyle/>
          <a:p>
            <a:r>
              <a:rPr lang="en-US" dirty="0"/>
              <a:t>q</a:t>
            </a:r>
            <a:r>
              <a:rPr lang="en-US" dirty="0" smtClean="0"/>
              <a:t> - y0 + x0</a:t>
            </a:r>
            <a:endParaRPr lang="en-US" dirty="0"/>
          </a:p>
        </p:txBody>
      </p:sp>
      <p:sp>
        <p:nvSpPr>
          <p:cNvPr id="14" name="Oval 13"/>
          <p:cNvSpPr/>
          <p:nvPr/>
        </p:nvSpPr>
        <p:spPr>
          <a:xfrm>
            <a:off x="4403188" y="5036234"/>
            <a:ext cx="407963" cy="4248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a:spLocks noGrp="1"/>
          </p:cNvSpPr>
          <p:nvPr>
            <p:ph type="title"/>
          </p:nvPr>
        </p:nvSpPr>
        <p:spPr>
          <a:xfrm>
            <a:off x="428625" y="500728"/>
            <a:ext cx="8229600" cy="676868"/>
          </a:xfrm>
        </p:spPr>
        <p:txBody>
          <a:bodyPr>
            <a:normAutofit fontScale="90000"/>
          </a:bodyPr>
          <a:lstStyle/>
          <a:p>
            <a:r>
              <a:rPr lang="en-US" sz="3600" dirty="0" smtClean="0"/>
              <a:t>R-LWE Public Key Encryption Co-processor</a:t>
            </a:r>
            <a:endParaRPr lang="en-US" sz="3600" dirty="0"/>
          </a:p>
        </p:txBody>
      </p:sp>
    </p:spTree>
    <p:extLst>
      <p:ext uri="{BB962C8B-B14F-4D97-AF65-F5344CB8AC3E}">
        <p14:creationId xmlns:p14="http://schemas.microsoft.com/office/powerpoint/2010/main" val="42206396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6609" y="1294226"/>
                <a:ext cx="8890782" cy="2264900"/>
              </a:xfrm>
            </p:spPr>
            <p:txBody>
              <a:bodyPr>
                <a:normAutofit fontScale="55000" lnSpcReduction="20000"/>
              </a:bodyPr>
              <a:lstStyle/>
              <a:p>
                <a:r>
                  <a:rPr lang="en-US" sz="3200" dirty="0" smtClean="0"/>
                  <a:t>Scalar Multiplication</a:t>
                </a:r>
              </a:p>
              <a:p>
                <a:pPr lvl="1" algn="just"/>
                <a14:m>
                  <m:oMath xmlns:m="http://schemas.openxmlformats.org/officeDocument/2006/math">
                    <m:r>
                      <a:rPr lang="en-US" sz="3200" i="1">
                        <a:latin typeface="Cambria Math" panose="02040503050406030204" pitchFamily="18" charset="0"/>
                      </a:rPr>
                      <m:t>𝑡</m:t>
                    </m:r>
                    <m:r>
                      <a:rPr lang="en-US" sz="3200" b="0" i="1" smtClean="0">
                        <a:latin typeface="Cambria Math" panose="02040503050406030204" pitchFamily="18" charset="0"/>
                      </a:rPr>
                      <m:t> </m:t>
                    </m:r>
                    <m:r>
                      <a:rPr lang="en-US" sz="3200" b="0" i="1" smtClean="0">
                        <a:latin typeface="Cambria Math" panose="02040503050406030204" pitchFamily="18" charset="0"/>
                      </a:rPr>
                      <m:t>𝑖𝑠</m:t>
                    </m:r>
                    <m:r>
                      <a:rPr lang="en-US" sz="3200" b="0" i="1" smtClean="0">
                        <a:latin typeface="Cambria Math" panose="02040503050406030204" pitchFamily="18" charset="0"/>
                      </a:rPr>
                      <m:t> </m:t>
                    </m:r>
                  </m:oMath>
                </a14:m>
                <a:r>
                  <a:rPr lang="en-US" sz="3200" dirty="0" smtClean="0"/>
                  <a:t>a constant and pre-computed</a:t>
                </a:r>
                <a:r>
                  <a:rPr lang="en-US" sz="3200" dirty="0"/>
                  <a:t>, and </a:t>
                </a:r>
                <a:endParaRPr lang="en-US" sz="3200" dirty="0" smtClean="0"/>
              </a:p>
              <a:p>
                <a:pPr lvl="1" algn="just"/>
                <a:r>
                  <a:rPr lang="en-US" sz="3200" dirty="0" smtClean="0"/>
                  <a:t>m </a:t>
                </a:r>
                <a:r>
                  <a:rPr lang="en-US" sz="3200" dirty="0"/>
                  <a:t>the plaintext is a binary </a:t>
                </a:r>
                <a:r>
                  <a:rPr lang="en-US" sz="3200" dirty="0" smtClean="0"/>
                  <a:t>vector</a:t>
                </a:r>
                <a:endParaRPr lang="en-US" sz="3200" dirty="0"/>
              </a:p>
              <a:p>
                <a:pPr lvl="2"/>
                <a:r>
                  <a:rPr lang="en-US" sz="3200" dirty="0" smtClean="0"/>
                  <a:t>z0 </a:t>
                </a:r>
                <a:r>
                  <a:rPr lang="en-US" sz="3200" dirty="0"/>
                  <a:t>= (m[0] == 1) ? t : 0;</a:t>
                </a:r>
              </a:p>
              <a:p>
                <a:pPr lvl="2"/>
                <a:r>
                  <a:rPr lang="en-US" sz="3200" dirty="0" smtClean="0"/>
                  <a:t>z1 </a:t>
                </a:r>
                <a:r>
                  <a:rPr lang="en-US" sz="3200" dirty="0"/>
                  <a:t>= (m[1] == 1) ? t : 0;</a:t>
                </a:r>
              </a:p>
              <a:p>
                <a:pPr marL="1371600" lvl="3" indent="0" algn="just">
                  <a:buNone/>
                </a:pPr>
                <a:endParaRPr lang="en-US" sz="3200" dirty="0" smtClean="0"/>
              </a:p>
              <a:p>
                <a:pPr lvl="1" algn="just"/>
                <a:endParaRPr lang="en-US" dirty="0"/>
              </a:p>
              <a:p>
                <a:pPr lvl="1"/>
                <a:endParaRPr lang="en-US" dirty="0" smtClean="0"/>
              </a:p>
              <a:p>
                <a:pPr marL="0" indent="0">
                  <a:buNone/>
                </a:pPr>
                <a:r>
                  <a:rPr lang="en-US" sz="2000" dirty="0"/>
                  <a:t>	</a:t>
                </a:r>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6609" y="1294226"/>
                <a:ext cx="8890782" cy="2264900"/>
              </a:xfrm>
              <a:blipFill>
                <a:blip r:embed="rId3"/>
                <a:stretch>
                  <a:fillRect l="-480" t="-3763"/>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372" y="2436878"/>
            <a:ext cx="2700631" cy="3712023"/>
          </a:xfrm>
          <a:prstGeom prst="rect">
            <a:avLst/>
          </a:prstGeom>
        </p:spPr>
      </p:pic>
      <p:sp>
        <p:nvSpPr>
          <p:cNvPr id="5" name="TextBox 4"/>
          <p:cNvSpPr txBox="1"/>
          <p:nvPr/>
        </p:nvSpPr>
        <p:spPr>
          <a:xfrm>
            <a:off x="3981158" y="2612455"/>
            <a:ext cx="1997612" cy="369332"/>
          </a:xfrm>
          <a:prstGeom prst="rect">
            <a:avLst/>
          </a:prstGeom>
          <a:noFill/>
        </p:spPr>
        <p:txBody>
          <a:bodyPr wrap="square" rtlCol="0">
            <a:spAutoFit/>
          </a:bodyPr>
          <a:lstStyle/>
          <a:p>
            <a:r>
              <a:rPr lang="en-US" dirty="0"/>
              <a:t>m</a:t>
            </a:r>
            <a:r>
              <a:rPr lang="en-US" dirty="0" smtClean="0"/>
              <a:t>3   m2   m1   m0</a:t>
            </a:r>
            <a:endParaRPr lang="en-US" dirty="0"/>
          </a:p>
        </p:txBody>
      </p:sp>
      <p:cxnSp>
        <p:nvCxnSpPr>
          <p:cNvPr id="7" name="Straight Arrow Connector 6"/>
          <p:cNvCxnSpPr/>
          <p:nvPr/>
        </p:nvCxnSpPr>
        <p:spPr>
          <a:xfrm flipH="1">
            <a:off x="5739618" y="3559126"/>
            <a:ext cx="239152" cy="2291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987845" y="3302035"/>
            <a:ext cx="386148" cy="369332"/>
          </a:xfrm>
          <a:prstGeom prst="rect">
            <a:avLst/>
          </a:prstGeom>
          <a:noFill/>
        </p:spPr>
        <p:txBody>
          <a:bodyPr wrap="square" rtlCol="0">
            <a:spAutoFit/>
          </a:bodyPr>
          <a:lstStyle/>
          <a:p>
            <a:r>
              <a:rPr lang="en-US" dirty="0" smtClean="0"/>
              <a:t>1</a:t>
            </a:r>
            <a:endParaRPr lang="en-US" dirty="0"/>
          </a:p>
        </p:txBody>
      </p:sp>
      <p:sp>
        <p:nvSpPr>
          <p:cNvPr id="11" name="TextBox 10"/>
          <p:cNvSpPr txBox="1"/>
          <p:nvPr/>
        </p:nvSpPr>
        <p:spPr>
          <a:xfrm>
            <a:off x="4655260" y="4484681"/>
            <a:ext cx="423359" cy="369332"/>
          </a:xfrm>
          <a:prstGeom prst="rect">
            <a:avLst/>
          </a:prstGeom>
          <a:noFill/>
        </p:spPr>
        <p:txBody>
          <a:bodyPr wrap="square" rtlCol="0">
            <a:spAutoFit/>
          </a:bodyPr>
          <a:lstStyle/>
          <a:p>
            <a:r>
              <a:rPr lang="en-US" dirty="0" smtClean="0"/>
              <a:t>t</a:t>
            </a:r>
            <a:endParaRPr lang="en-US" dirty="0"/>
          </a:p>
        </p:txBody>
      </p:sp>
      <p:sp>
        <p:nvSpPr>
          <p:cNvPr id="12" name="TextBox 11"/>
          <p:cNvSpPr txBox="1"/>
          <p:nvPr/>
        </p:nvSpPr>
        <p:spPr>
          <a:xfrm>
            <a:off x="6074898" y="4464396"/>
            <a:ext cx="423359" cy="369332"/>
          </a:xfrm>
          <a:prstGeom prst="rect">
            <a:avLst/>
          </a:prstGeom>
          <a:noFill/>
        </p:spPr>
        <p:txBody>
          <a:bodyPr wrap="square" rtlCol="0">
            <a:spAutoFit/>
          </a:bodyPr>
          <a:lstStyle/>
          <a:p>
            <a:r>
              <a:rPr lang="en-US" dirty="0"/>
              <a:t>0</a:t>
            </a:r>
          </a:p>
        </p:txBody>
      </p:sp>
      <p:sp>
        <p:nvSpPr>
          <p:cNvPr id="13" name="TextBox 12"/>
          <p:cNvSpPr txBox="1"/>
          <p:nvPr/>
        </p:nvSpPr>
        <p:spPr>
          <a:xfrm>
            <a:off x="5957669" y="5355598"/>
            <a:ext cx="1997612" cy="369332"/>
          </a:xfrm>
          <a:prstGeom prst="rect">
            <a:avLst/>
          </a:prstGeom>
          <a:noFill/>
        </p:spPr>
        <p:txBody>
          <a:bodyPr wrap="square" rtlCol="0">
            <a:spAutoFit/>
          </a:bodyPr>
          <a:lstStyle/>
          <a:p>
            <a:r>
              <a:rPr lang="en-US" dirty="0"/>
              <a:t>z</a:t>
            </a:r>
            <a:r>
              <a:rPr lang="en-US" dirty="0" smtClean="0"/>
              <a:t> = mt</a:t>
            </a:r>
            <a:endParaRPr lang="en-US" dirty="0"/>
          </a:p>
        </p:txBody>
      </p:sp>
      <p:sp>
        <p:nvSpPr>
          <p:cNvPr id="14" name="TextBox 13"/>
          <p:cNvSpPr txBox="1"/>
          <p:nvPr/>
        </p:nvSpPr>
        <p:spPr>
          <a:xfrm>
            <a:off x="4655260" y="6067366"/>
            <a:ext cx="1997612" cy="369332"/>
          </a:xfrm>
          <a:prstGeom prst="rect">
            <a:avLst/>
          </a:prstGeom>
          <a:noFill/>
        </p:spPr>
        <p:txBody>
          <a:bodyPr wrap="square" rtlCol="0">
            <a:spAutoFit/>
          </a:bodyPr>
          <a:lstStyle/>
          <a:p>
            <a:r>
              <a:rPr lang="en-US" dirty="0" smtClean="0"/>
              <a:t>z3     z2     z1   z0</a:t>
            </a:r>
            <a:endParaRPr lang="en-US" dirty="0"/>
          </a:p>
        </p:txBody>
      </p:sp>
      <p:sp>
        <p:nvSpPr>
          <p:cNvPr id="16" name="Title 1"/>
          <p:cNvSpPr>
            <a:spLocks noGrp="1"/>
          </p:cNvSpPr>
          <p:nvPr>
            <p:ph type="title"/>
          </p:nvPr>
        </p:nvSpPr>
        <p:spPr>
          <a:xfrm>
            <a:off x="428625" y="500728"/>
            <a:ext cx="8229600" cy="676868"/>
          </a:xfrm>
        </p:spPr>
        <p:txBody>
          <a:bodyPr>
            <a:normAutofit fontScale="90000"/>
          </a:bodyPr>
          <a:lstStyle/>
          <a:p>
            <a:r>
              <a:rPr lang="en-US" sz="3600" dirty="0" smtClean="0"/>
              <a:t>R-LWE Public Key Encryption Co-processor</a:t>
            </a:r>
            <a:endParaRPr lang="en-US" sz="3600" dirty="0"/>
          </a:p>
        </p:txBody>
      </p:sp>
    </p:spTree>
    <p:extLst>
      <p:ext uri="{BB962C8B-B14F-4D97-AF65-F5344CB8AC3E}">
        <p14:creationId xmlns:p14="http://schemas.microsoft.com/office/powerpoint/2010/main" val="6040171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1647" y="1398435"/>
                <a:ext cx="8853368" cy="3339777"/>
              </a:xfrm>
            </p:spPr>
            <p:txBody>
              <a:bodyPr>
                <a:normAutofit/>
              </a:bodyPr>
              <a:lstStyle/>
              <a:p>
                <a:r>
                  <a:rPr lang="en-US" sz="3200" dirty="0" smtClean="0"/>
                  <a:t>Scalar division to the nearest binary integer</a:t>
                </a:r>
              </a:p>
              <a:p>
                <a:pPr lvl="1"/>
                <a:r>
                  <a:rPr lang="en-US" sz="1600" dirty="0" smtClean="0"/>
                  <a:t>Denote </a:t>
                </a:r>
                <a14:m>
                  <m:oMath xmlns:m="http://schemas.openxmlformats.org/officeDocument/2006/math">
                    <m:r>
                      <m:rPr>
                        <m:sty m:val="p"/>
                      </m:rPr>
                      <a:rPr lang="en-US" sz="1600">
                        <a:latin typeface="Cambria Math" panose="02040503050406030204" pitchFamily="18" charset="0"/>
                      </a:rPr>
                      <m:t>u</m:t>
                    </m:r>
                    <m:r>
                      <a:rPr lang="en-US" sz="1600" i="1">
                        <a:latin typeface="Cambria Math" panose="02040503050406030204" pitchFamily="18" charset="0"/>
                      </a:rPr>
                      <m:t>=</m:t>
                    </m:r>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0</m:t>
                        </m:r>
                      </m:sub>
                    </m:sSub>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1</m:t>
                        </m:r>
                      </m:sub>
                    </m:sSub>
                    <m:r>
                      <a:rPr lang="en-US" sz="1600">
                        <a:latin typeface="Cambria Math" panose="02040503050406030204" pitchFamily="18" charset="0"/>
                      </a:rPr>
                      <m:t>)</m:t>
                    </m:r>
                  </m:oMath>
                </a14:m>
                <a:r>
                  <a:rPr lang="en-US" sz="1600" dirty="0" smtClean="0"/>
                  <a:t> </a:t>
                </a:r>
              </a:p>
              <a:p>
                <a:pPr lvl="1"/>
                <a:r>
                  <a:rPr lang="en-US" sz="1600" dirty="0"/>
                  <a:t>C</a:t>
                </a:r>
                <a:r>
                  <a:rPr lang="en-US" sz="1600" dirty="0" smtClean="0"/>
                  <a:t>ompute </a:t>
                </a:r>
                <a14:m>
                  <m:oMath xmlns:m="http://schemas.openxmlformats.org/officeDocument/2006/math">
                    <m:r>
                      <a:rPr lang="en-US" sz="1600" i="1">
                        <a:latin typeface="Cambria Math" panose="02040503050406030204" pitchFamily="18" charset="0"/>
                      </a:rPr>
                      <m:t>𝑚</m:t>
                    </m:r>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r>
                          <m:rPr>
                            <m:sty m:val="p"/>
                          </m:rPr>
                          <a:rPr lang="en-US" sz="1600">
                            <a:latin typeface="Cambria Math" panose="02040503050406030204" pitchFamily="18" charset="0"/>
                          </a:rPr>
                          <m:t>u</m:t>
                        </m:r>
                        <m:r>
                          <a:rPr lang="en-US" sz="1600">
                            <a:latin typeface="Cambria Math" panose="02040503050406030204" pitchFamily="18" charset="0"/>
                          </a:rPr>
                          <m:t>/</m:t>
                        </m:r>
                      </m:e>
                    </m:d>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oMath>
                </a14:m>
                <a:endParaRPr lang="en-US" sz="1600" dirty="0" smtClean="0"/>
              </a:p>
              <a:p>
                <a:pPr marL="0" indent="0">
                  <a:buNone/>
                </a:pP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1647" y="1398435"/>
                <a:ext cx="8853368" cy="3339777"/>
              </a:xfrm>
              <a:blipFill>
                <a:blip r:embed="rId3"/>
                <a:stretch>
                  <a:fillRect l="-1514" t="-237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912" y="2035611"/>
            <a:ext cx="3228975" cy="4041296"/>
          </a:xfrm>
          <a:prstGeom prst="rect">
            <a:avLst/>
          </a:prstGeom>
        </p:spPr>
      </p:pic>
      <p:sp>
        <p:nvSpPr>
          <p:cNvPr id="5" name="TextBox 4"/>
          <p:cNvSpPr txBox="1"/>
          <p:nvPr/>
        </p:nvSpPr>
        <p:spPr>
          <a:xfrm>
            <a:off x="4821812" y="2126330"/>
            <a:ext cx="1997612" cy="369332"/>
          </a:xfrm>
          <a:prstGeom prst="rect">
            <a:avLst/>
          </a:prstGeom>
          <a:noFill/>
        </p:spPr>
        <p:txBody>
          <a:bodyPr wrap="square" rtlCol="0">
            <a:spAutoFit/>
          </a:bodyPr>
          <a:lstStyle/>
          <a:p>
            <a:r>
              <a:rPr lang="en-US" dirty="0" smtClean="0"/>
              <a:t> u3    u2   u1   u0</a:t>
            </a:r>
            <a:endParaRPr lang="en-US" dirty="0"/>
          </a:p>
        </p:txBody>
      </p:sp>
      <p:sp>
        <p:nvSpPr>
          <p:cNvPr id="6" name="TextBox 5"/>
          <p:cNvSpPr txBox="1"/>
          <p:nvPr/>
        </p:nvSpPr>
        <p:spPr>
          <a:xfrm>
            <a:off x="7462681" y="2535693"/>
            <a:ext cx="386148" cy="369332"/>
          </a:xfrm>
          <a:prstGeom prst="rect">
            <a:avLst/>
          </a:prstGeom>
          <a:noFill/>
        </p:spPr>
        <p:txBody>
          <a:bodyPr wrap="square" rtlCol="0">
            <a:spAutoFit/>
          </a:bodyPr>
          <a:lstStyle/>
          <a:p>
            <a:r>
              <a:rPr lang="en-US" dirty="0" smtClean="0"/>
              <a:t>t</a:t>
            </a:r>
            <a:endParaRPr lang="en-US" dirty="0"/>
          </a:p>
        </p:txBody>
      </p:sp>
      <p:sp>
        <p:nvSpPr>
          <p:cNvPr id="7" name="TextBox 6"/>
          <p:cNvSpPr txBox="1"/>
          <p:nvPr/>
        </p:nvSpPr>
        <p:spPr>
          <a:xfrm>
            <a:off x="6120581" y="2992890"/>
            <a:ext cx="504128" cy="369332"/>
          </a:xfrm>
          <a:prstGeom prst="rect">
            <a:avLst/>
          </a:prstGeom>
          <a:noFill/>
        </p:spPr>
        <p:txBody>
          <a:bodyPr wrap="square" rtlCol="0">
            <a:spAutoFit/>
          </a:bodyPr>
          <a:lstStyle/>
          <a:p>
            <a:r>
              <a:rPr lang="en-US" dirty="0" smtClean="0"/>
              <a:t>u0</a:t>
            </a:r>
            <a:endParaRPr lang="en-US" dirty="0"/>
          </a:p>
        </p:txBody>
      </p:sp>
      <p:sp>
        <p:nvSpPr>
          <p:cNvPr id="8" name="TextBox 7"/>
          <p:cNvSpPr txBox="1"/>
          <p:nvPr/>
        </p:nvSpPr>
        <p:spPr>
          <a:xfrm>
            <a:off x="5368411" y="4129572"/>
            <a:ext cx="961335" cy="369332"/>
          </a:xfrm>
          <a:prstGeom prst="rect">
            <a:avLst/>
          </a:prstGeom>
          <a:noFill/>
        </p:spPr>
        <p:txBody>
          <a:bodyPr wrap="square" rtlCol="0">
            <a:spAutoFit/>
          </a:bodyPr>
          <a:lstStyle/>
          <a:p>
            <a:r>
              <a:rPr lang="en-US" dirty="0"/>
              <a:t>u</a:t>
            </a:r>
            <a:r>
              <a:rPr lang="en-US" dirty="0" smtClean="0"/>
              <a:t>0 - t</a:t>
            </a:r>
            <a:endParaRPr lang="en-US" dirty="0"/>
          </a:p>
        </p:txBody>
      </p:sp>
      <p:sp>
        <p:nvSpPr>
          <p:cNvPr id="9" name="TextBox 8"/>
          <p:cNvSpPr txBox="1"/>
          <p:nvPr/>
        </p:nvSpPr>
        <p:spPr>
          <a:xfrm>
            <a:off x="7762567" y="4104990"/>
            <a:ext cx="961335" cy="369332"/>
          </a:xfrm>
          <a:prstGeom prst="rect">
            <a:avLst/>
          </a:prstGeom>
          <a:noFill/>
        </p:spPr>
        <p:txBody>
          <a:bodyPr wrap="square" rtlCol="0">
            <a:spAutoFit/>
          </a:bodyPr>
          <a:lstStyle/>
          <a:p>
            <a:r>
              <a:rPr lang="en-US" dirty="0"/>
              <a:t>t</a:t>
            </a:r>
            <a:r>
              <a:rPr lang="en-US" dirty="0" smtClean="0"/>
              <a:t> - u0</a:t>
            </a:r>
            <a:endParaRPr lang="en-US" dirty="0"/>
          </a:p>
        </p:txBody>
      </p:sp>
      <p:sp>
        <p:nvSpPr>
          <p:cNvPr id="10" name="TextBox 9"/>
          <p:cNvSpPr txBox="1"/>
          <p:nvPr/>
        </p:nvSpPr>
        <p:spPr>
          <a:xfrm>
            <a:off x="4941625" y="4945646"/>
            <a:ext cx="1570018" cy="369332"/>
          </a:xfrm>
          <a:prstGeom prst="rect">
            <a:avLst/>
          </a:prstGeom>
          <a:noFill/>
        </p:spPr>
        <p:txBody>
          <a:bodyPr wrap="square" rtlCol="0">
            <a:spAutoFit/>
          </a:bodyPr>
          <a:lstStyle/>
          <a:p>
            <a:r>
              <a:rPr lang="en-US" dirty="0" smtClean="0"/>
              <a:t>(u0 – t) &lt; t/2</a:t>
            </a:r>
            <a:endParaRPr lang="en-US" dirty="0"/>
          </a:p>
        </p:txBody>
      </p:sp>
      <p:sp>
        <p:nvSpPr>
          <p:cNvPr id="11" name="TextBox 10"/>
          <p:cNvSpPr txBox="1"/>
          <p:nvPr/>
        </p:nvSpPr>
        <p:spPr>
          <a:xfrm>
            <a:off x="7557018" y="4876824"/>
            <a:ext cx="1570018" cy="369332"/>
          </a:xfrm>
          <a:prstGeom prst="rect">
            <a:avLst/>
          </a:prstGeom>
          <a:noFill/>
        </p:spPr>
        <p:txBody>
          <a:bodyPr wrap="square" rtlCol="0">
            <a:spAutoFit/>
          </a:bodyPr>
          <a:lstStyle/>
          <a:p>
            <a:r>
              <a:rPr lang="en-US" dirty="0" smtClean="0"/>
              <a:t>(t - u0) &lt; t/2</a:t>
            </a:r>
            <a:endParaRPr lang="en-US" dirty="0"/>
          </a:p>
        </p:txBody>
      </p:sp>
      <p:sp>
        <p:nvSpPr>
          <p:cNvPr id="12" name="TextBox 11"/>
          <p:cNvSpPr txBox="1"/>
          <p:nvPr/>
        </p:nvSpPr>
        <p:spPr>
          <a:xfrm>
            <a:off x="6888416" y="5329099"/>
            <a:ext cx="648011" cy="369332"/>
          </a:xfrm>
          <a:prstGeom prst="rect">
            <a:avLst/>
          </a:prstGeom>
          <a:noFill/>
        </p:spPr>
        <p:txBody>
          <a:bodyPr wrap="square" rtlCol="0">
            <a:spAutoFit/>
          </a:bodyPr>
          <a:lstStyle/>
          <a:p>
            <a:r>
              <a:rPr lang="en-US" dirty="0" smtClean="0"/>
              <a:t>1/0</a:t>
            </a:r>
            <a:endParaRPr lang="en-US" dirty="0"/>
          </a:p>
        </p:txBody>
      </p:sp>
      <p:sp>
        <p:nvSpPr>
          <p:cNvPr id="13" name="TextBox 12"/>
          <p:cNvSpPr txBox="1"/>
          <p:nvPr/>
        </p:nvSpPr>
        <p:spPr>
          <a:xfrm>
            <a:off x="6104921" y="5975655"/>
            <a:ext cx="1997612" cy="369332"/>
          </a:xfrm>
          <a:prstGeom prst="rect">
            <a:avLst/>
          </a:prstGeom>
          <a:noFill/>
        </p:spPr>
        <p:txBody>
          <a:bodyPr wrap="square" rtlCol="0">
            <a:spAutoFit/>
          </a:bodyPr>
          <a:lstStyle/>
          <a:p>
            <a:r>
              <a:rPr lang="en-US" dirty="0"/>
              <a:t>m</a:t>
            </a:r>
            <a:r>
              <a:rPr lang="en-US" dirty="0" smtClean="0"/>
              <a:t>3  m2  m1  m0</a:t>
            </a:r>
            <a:endParaRPr lang="en-US" dirty="0"/>
          </a:p>
        </p:txBody>
      </p:sp>
      <p:sp>
        <p:nvSpPr>
          <p:cNvPr id="15" name="Title 1"/>
          <p:cNvSpPr>
            <a:spLocks noGrp="1"/>
          </p:cNvSpPr>
          <p:nvPr>
            <p:ph type="title"/>
          </p:nvPr>
        </p:nvSpPr>
        <p:spPr>
          <a:xfrm>
            <a:off x="428625" y="559720"/>
            <a:ext cx="8229600" cy="676868"/>
          </a:xfrm>
        </p:spPr>
        <p:txBody>
          <a:bodyPr>
            <a:normAutofit fontScale="90000"/>
          </a:bodyPr>
          <a:lstStyle/>
          <a:p>
            <a:r>
              <a:rPr lang="en-US" sz="3600" dirty="0" smtClean="0"/>
              <a:t>R-LWE Public Key Encryption Co-processor</a:t>
            </a:r>
            <a:endParaRPr lang="en-US" sz="3600" dirty="0"/>
          </a:p>
        </p:txBody>
      </p:sp>
    </p:spTree>
    <p:extLst>
      <p:ext uri="{BB962C8B-B14F-4D97-AF65-F5344CB8AC3E}">
        <p14:creationId xmlns:p14="http://schemas.microsoft.com/office/powerpoint/2010/main" val="3583813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165" y="1432539"/>
            <a:ext cx="8686800" cy="4914900"/>
          </a:xfrm>
        </p:spPr>
        <p:txBody>
          <a:bodyPr>
            <a:normAutofit/>
          </a:bodyPr>
          <a:lstStyle/>
          <a:p>
            <a:r>
              <a:rPr lang="en-US" dirty="0" smtClean="0"/>
              <a:t>Modular Polynomial Multiplication</a:t>
            </a:r>
          </a:p>
          <a:p>
            <a:pPr lvl="1"/>
            <a:r>
              <a:rPr lang="en-US" dirty="0" smtClean="0"/>
              <a:t>Naïve Convolution Then Polynomial Reduction</a:t>
            </a:r>
          </a:p>
          <a:p>
            <a:pPr lvl="1"/>
            <a:r>
              <a:rPr lang="en-US" dirty="0" smtClean="0"/>
              <a:t>By FFT over finite field</a:t>
            </a:r>
          </a:p>
          <a:p>
            <a:pPr marL="0" indent="0">
              <a:buNone/>
            </a:pPr>
            <a:r>
              <a:rPr lang="en-US" sz="2000" dirty="0"/>
              <a:t>	</a:t>
            </a:r>
            <a:endParaRPr lang="en-US" sz="2000" dirty="0" smtClean="0"/>
          </a:p>
        </p:txBody>
      </p:sp>
      <p:sp>
        <p:nvSpPr>
          <p:cNvPr id="4" name="TextBox 3"/>
          <p:cNvSpPr txBox="1"/>
          <p:nvPr/>
        </p:nvSpPr>
        <p:spPr>
          <a:xfrm>
            <a:off x="1056114" y="4278960"/>
            <a:ext cx="3487311" cy="2346796"/>
          </a:xfrm>
          <a:prstGeom prst="rect">
            <a:avLst/>
          </a:prstGeom>
          <a:noFill/>
        </p:spPr>
        <p:txBody>
          <a:bodyPr wrap="square" rtlCol="0">
            <a:spAutoFit/>
          </a:bodyPr>
          <a:lstStyle/>
          <a:p>
            <a:pPr algn="r"/>
            <a:r>
              <a:rPr lang="en-US" sz="1400" dirty="0">
                <a:solidFill>
                  <a:srgbClr val="0070C0"/>
                </a:solidFill>
                <a:latin typeface="Avenir Book" panose="02000503020000020003" pitchFamily="2" charset="0"/>
              </a:rPr>
              <a:t>Negative Wrapped </a:t>
            </a:r>
            <a:r>
              <a:rPr lang="en-US" sz="1400" dirty="0" smtClean="0">
                <a:solidFill>
                  <a:srgbClr val="0070C0"/>
                </a:solidFill>
                <a:latin typeface="Avenir Book" panose="02000503020000020003" pitchFamily="2" charset="0"/>
              </a:rPr>
              <a:t>Convolution (NWC)</a:t>
            </a:r>
            <a:endParaRPr lang="en-US" sz="1400" dirty="0">
              <a:solidFill>
                <a:srgbClr val="0070C0"/>
              </a:solidFill>
              <a:latin typeface="Avenir Book" panose="02000503020000020003" pitchFamily="2" charset="0"/>
            </a:endParaRPr>
          </a:p>
          <a:p>
            <a:pPr algn="r"/>
            <a:endParaRPr lang="en-US" sz="2000" dirty="0" smtClean="0">
              <a:solidFill>
                <a:srgbClr val="0070C0"/>
              </a:solidFill>
              <a:latin typeface="Avenir Book" panose="02000503020000020003" pitchFamily="2" charset="0"/>
            </a:endParaRPr>
          </a:p>
          <a:p>
            <a:pPr algn="r"/>
            <a:r>
              <a:rPr lang="en-US" sz="1400" dirty="0" smtClean="0">
                <a:solidFill>
                  <a:srgbClr val="0070C0"/>
                </a:solidFill>
                <a:latin typeface="Avenir Book" panose="02000503020000020003" pitchFamily="2" charset="0"/>
              </a:rPr>
              <a:t>Fast </a:t>
            </a:r>
            <a:r>
              <a:rPr lang="en-US" sz="1400" dirty="0">
                <a:solidFill>
                  <a:srgbClr val="0070C0"/>
                </a:solidFill>
                <a:latin typeface="Avenir Book" panose="02000503020000020003" pitchFamily="2" charset="0"/>
              </a:rPr>
              <a:t>Number Theoretic </a:t>
            </a:r>
            <a:r>
              <a:rPr lang="en-US" sz="1400" dirty="0" smtClean="0">
                <a:solidFill>
                  <a:srgbClr val="0070C0"/>
                </a:solidFill>
                <a:latin typeface="Avenir Book" panose="02000503020000020003" pitchFamily="2" charset="0"/>
              </a:rPr>
              <a:t>Transform (NTT)</a:t>
            </a:r>
          </a:p>
          <a:p>
            <a:pPr algn="r"/>
            <a:endParaRPr lang="en-US" sz="900" dirty="0" smtClean="0">
              <a:solidFill>
                <a:srgbClr val="0070C0"/>
              </a:solidFill>
              <a:latin typeface="Avenir Book" panose="02000503020000020003" pitchFamily="2" charset="0"/>
            </a:endParaRPr>
          </a:p>
          <a:p>
            <a:pPr algn="r"/>
            <a:r>
              <a:rPr lang="en-US" sz="1400" dirty="0" smtClean="0">
                <a:solidFill>
                  <a:srgbClr val="0070C0"/>
                </a:solidFill>
                <a:latin typeface="Avenir Book" panose="02000503020000020003" pitchFamily="2" charset="0"/>
              </a:rPr>
              <a:t>Component-wise multiplication</a:t>
            </a:r>
          </a:p>
          <a:p>
            <a:pPr algn="r"/>
            <a:endParaRPr lang="en-US" sz="900" dirty="0" smtClean="0">
              <a:solidFill>
                <a:srgbClr val="0070C0"/>
              </a:solidFill>
              <a:latin typeface="Avenir Book" panose="02000503020000020003" pitchFamily="2" charset="0"/>
            </a:endParaRPr>
          </a:p>
          <a:p>
            <a:pPr algn="r"/>
            <a:r>
              <a:rPr lang="en-US" sz="1400" dirty="0" smtClean="0">
                <a:solidFill>
                  <a:srgbClr val="0070C0"/>
                </a:solidFill>
                <a:latin typeface="Avenir Book" panose="02000503020000020003" pitchFamily="2" charset="0"/>
              </a:rPr>
              <a:t>Inverse NTT</a:t>
            </a:r>
          </a:p>
          <a:p>
            <a:pPr algn="r"/>
            <a:endParaRPr lang="en-US" sz="700" dirty="0" smtClean="0">
              <a:solidFill>
                <a:srgbClr val="0070C0"/>
              </a:solidFill>
              <a:latin typeface="Avenir Book" panose="02000503020000020003" pitchFamily="2" charset="0"/>
            </a:endParaRPr>
          </a:p>
          <a:p>
            <a:pPr algn="r"/>
            <a:r>
              <a:rPr lang="en-US" sz="1400" dirty="0" smtClean="0">
                <a:solidFill>
                  <a:srgbClr val="0070C0"/>
                </a:solidFill>
                <a:latin typeface="Avenir Book" panose="02000503020000020003" pitchFamily="2" charset="0"/>
              </a:rPr>
              <a:t>Inverse NWC</a:t>
            </a:r>
          </a:p>
          <a:p>
            <a:pPr algn="r"/>
            <a:endParaRPr lang="en-US" sz="1400" dirty="0">
              <a:solidFill>
                <a:srgbClr val="0070C0"/>
              </a:solidFill>
              <a:latin typeface="Avenir Book" panose="02000503020000020003" pitchFamily="2" charset="0"/>
            </a:endParaRPr>
          </a:p>
          <a:p>
            <a:pPr algn="r"/>
            <a:endParaRPr lang="en-US" sz="1400" dirty="0">
              <a:solidFill>
                <a:srgbClr val="0070C0"/>
              </a:solidFill>
              <a:latin typeface="Avenir Book" panose="02000503020000020003" pitchFamily="2" charset="0"/>
            </a:endParaRPr>
          </a:p>
        </p:txBody>
      </p:sp>
      <p:pic>
        <p:nvPicPr>
          <p:cNvPr id="5" name="Picture 4"/>
          <p:cNvPicPr>
            <a:picLocks noChangeAspect="1"/>
          </p:cNvPicPr>
          <p:nvPr/>
        </p:nvPicPr>
        <p:blipFill>
          <a:blip r:embed="rId3"/>
          <a:stretch>
            <a:fillRect/>
          </a:stretch>
        </p:blipFill>
        <p:spPr>
          <a:xfrm>
            <a:off x="4939622" y="2404692"/>
            <a:ext cx="3718603" cy="4045974"/>
          </a:xfrm>
          <a:prstGeom prst="rect">
            <a:avLst/>
          </a:prstGeom>
        </p:spPr>
      </p:pic>
      <p:sp>
        <p:nvSpPr>
          <p:cNvPr id="6" name="Right Arrow 5"/>
          <p:cNvSpPr/>
          <p:nvPr/>
        </p:nvSpPr>
        <p:spPr>
          <a:xfrm>
            <a:off x="4543425" y="4342514"/>
            <a:ext cx="431918" cy="17032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ight Arrow 6"/>
          <p:cNvSpPr/>
          <p:nvPr/>
        </p:nvSpPr>
        <p:spPr>
          <a:xfrm>
            <a:off x="4543495" y="4853502"/>
            <a:ext cx="431918" cy="17032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4543496" y="5221054"/>
            <a:ext cx="431918" cy="17032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ight Arrow 8"/>
          <p:cNvSpPr/>
          <p:nvPr/>
        </p:nvSpPr>
        <p:spPr>
          <a:xfrm>
            <a:off x="4543495" y="5552749"/>
            <a:ext cx="431918" cy="17032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ight Arrow 9"/>
          <p:cNvSpPr/>
          <p:nvPr/>
        </p:nvSpPr>
        <p:spPr>
          <a:xfrm>
            <a:off x="4552458" y="5884447"/>
            <a:ext cx="431918" cy="17032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428625" y="544972"/>
            <a:ext cx="8229600" cy="676868"/>
          </a:xfrm>
        </p:spPr>
        <p:txBody>
          <a:bodyPr>
            <a:normAutofit fontScale="90000"/>
          </a:bodyPr>
          <a:lstStyle/>
          <a:p>
            <a:r>
              <a:rPr lang="en-US" sz="3600" dirty="0" smtClean="0"/>
              <a:t>R-LWE Public Key Encryption Co-processor</a:t>
            </a:r>
            <a:endParaRPr lang="en-US" sz="3600" dirty="0"/>
          </a:p>
        </p:txBody>
      </p:sp>
    </p:spTree>
    <p:extLst>
      <p:ext uri="{BB962C8B-B14F-4D97-AF65-F5344CB8AC3E}">
        <p14:creationId xmlns:p14="http://schemas.microsoft.com/office/powerpoint/2010/main" val="22204669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28625" y="544972"/>
            <a:ext cx="8229600" cy="676868"/>
          </a:xfrm>
        </p:spPr>
        <p:txBody>
          <a:bodyPr>
            <a:normAutofit fontScale="90000"/>
          </a:bodyPr>
          <a:lstStyle/>
          <a:p>
            <a:r>
              <a:rPr lang="en-US" sz="3600" dirty="0" smtClean="0"/>
              <a:t>R-LWE Public Key Encryption Co-processor</a:t>
            </a:r>
            <a:endParaRPr lang="en-US" sz="3600" dirty="0"/>
          </a:p>
        </p:txBody>
      </p:sp>
      <p:sp>
        <p:nvSpPr>
          <p:cNvPr id="12" name="Content Placeholder 2"/>
          <p:cNvSpPr>
            <a:spLocks noGrp="1"/>
          </p:cNvSpPr>
          <p:nvPr>
            <p:ph idx="1"/>
          </p:nvPr>
        </p:nvSpPr>
        <p:spPr>
          <a:xfrm>
            <a:off x="451417" y="1403043"/>
            <a:ext cx="8686800" cy="4914900"/>
          </a:xfrm>
        </p:spPr>
        <p:txBody>
          <a:bodyPr>
            <a:normAutofit/>
          </a:bodyPr>
          <a:lstStyle/>
          <a:p>
            <a:r>
              <a:rPr lang="en-US" dirty="0" smtClean="0"/>
              <a:t>NTT – the number-theoretic transform</a:t>
            </a:r>
          </a:p>
          <a:p>
            <a:r>
              <a:rPr lang="en-US" dirty="0" smtClean="0"/>
              <a:t>The FFT over finite field</a:t>
            </a:r>
          </a:p>
          <a:p>
            <a:pPr marL="0" indent="0">
              <a:buNone/>
            </a:pPr>
            <a:r>
              <a:rPr lang="en-US" sz="2000" dirty="0"/>
              <a:t>	</a:t>
            </a:r>
            <a:endParaRPr lang="en-US" sz="2000" dirty="0" smtClean="0"/>
          </a:p>
        </p:txBody>
      </p:sp>
      <p:pic>
        <p:nvPicPr>
          <p:cNvPr id="8194" name="Picture 2"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5825" y="2643920"/>
            <a:ext cx="731520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610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49</a:t>
            </a:fld>
            <a:endParaRPr lang="en-US"/>
          </a:p>
        </p:txBody>
      </p:sp>
      <p:sp>
        <p:nvSpPr>
          <p:cNvPr id="5" name="Title 1"/>
          <p:cNvSpPr txBox="1">
            <a:spLocks/>
          </p:cNvSpPr>
          <p:nvPr/>
        </p:nvSpPr>
        <p:spPr>
          <a:xfrm>
            <a:off x="337625" y="628226"/>
            <a:ext cx="8349175" cy="67686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r>
              <a:rPr lang="en-US" sz="2800" dirty="0" smtClean="0"/>
              <a:t>Post-Quantum Cryptography (PQC) Standardization (</a:t>
            </a:r>
            <a:r>
              <a:rPr lang="en-US" sz="2800" dirty="0" smtClean="0">
                <a:solidFill>
                  <a:schemeClr val="accent1"/>
                </a:solidFill>
              </a:rPr>
              <a:t>Round -2</a:t>
            </a:r>
            <a:r>
              <a:rPr lang="en-US" sz="2800" dirty="0" smtClean="0"/>
              <a: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3437661351"/>
              </p:ext>
            </p:extLst>
          </p:nvPr>
        </p:nvGraphicFramePr>
        <p:xfrm>
          <a:off x="914401" y="1450447"/>
          <a:ext cx="6231990" cy="2196216"/>
        </p:xfrm>
        <a:graphic>
          <a:graphicData uri="http://schemas.openxmlformats.org/drawingml/2006/table">
            <a:tbl>
              <a:tblPr firstRow="1" firstCol="1" bandRow="1"/>
              <a:tblGrid>
                <a:gridCol w="367237">
                  <a:extLst>
                    <a:ext uri="{9D8B030D-6E8A-4147-A177-3AD203B41FA5}">
                      <a16:colId xmlns:a16="http://schemas.microsoft.com/office/drawing/2014/main" val="1756094323"/>
                    </a:ext>
                  </a:extLst>
                </a:gridCol>
                <a:gridCol w="1836797">
                  <a:extLst>
                    <a:ext uri="{9D8B030D-6E8A-4147-A177-3AD203B41FA5}">
                      <a16:colId xmlns:a16="http://schemas.microsoft.com/office/drawing/2014/main" val="1956430717"/>
                    </a:ext>
                  </a:extLst>
                </a:gridCol>
                <a:gridCol w="772484">
                  <a:extLst>
                    <a:ext uri="{9D8B030D-6E8A-4147-A177-3AD203B41FA5}">
                      <a16:colId xmlns:a16="http://schemas.microsoft.com/office/drawing/2014/main" val="725763973"/>
                    </a:ext>
                  </a:extLst>
                </a:gridCol>
                <a:gridCol w="1324260">
                  <a:extLst>
                    <a:ext uri="{9D8B030D-6E8A-4147-A177-3AD203B41FA5}">
                      <a16:colId xmlns:a16="http://schemas.microsoft.com/office/drawing/2014/main" val="3337052157"/>
                    </a:ext>
                  </a:extLst>
                </a:gridCol>
                <a:gridCol w="938017">
                  <a:extLst>
                    <a:ext uri="{9D8B030D-6E8A-4147-A177-3AD203B41FA5}">
                      <a16:colId xmlns:a16="http://schemas.microsoft.com/office/drawing/2014/main" val="845145957"/>
                    </a:ext>
                  </a:extLst>
                </a:gridCol>
                <a:gridCol w="993195">
                  <a:extLst>
                    <a:ext uri="{9D8B030D-6E8A-4147-A177-3AD203B41FA5}">
                      <a16:colId xmlns:a16="http://schemas.microsoft.com/office/drawing/2014/main" val="3355153530"/>
                    </a:ext>
                  </a:extLst>
                </a:gridCol>
              </a:tblGrid>
              <a:tr h="142370">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Public-Key Encryption</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8530181"/>
                  </a:ext>
                </a:extLst>
              </a:tr>
              <a:tr h="217521">
                <a:tc v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Lattice-based/Ring-LWE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Code-based</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Other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75147238"/>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3"/>
                        </a:rPr>
                        <a:t>NTRU Prime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4"/>
                        </a:rPr>
                        <a:t>Classic McEliece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(Binary Goppa)</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008912"/>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a:solidFill>
                            <a:srgbClr val="0563C1"/>
                          </a:solidFill>
                          <a:effectLst/>
                          <a:latin typeface="Times New Roman" panose="02020603050405020304" pitchFamily="18" charset="0"/>
                          <a:ea typeface="DengXian"/>
                          <a:cs typeface="Times New Roman" panose="02020603050405020304" pitchFamily="18" charset="0"/>
                          <a:hlinkClick r:id="rId5"/>
                        </a:rPr>
                        <a:t>NTRU</a:t>
                      </a:r>
                      <a:r>
                        <a:rPr lang="en-US" sz="1100" dirty="0">
                          <a:effectLst/>
                          <a:latin typeface="Times New Roman" panose="02020603050405020304" pitchFamily="18" charset="0"/>
                          <a:ea typeface="DengXian"/>
                          <a:cs typeface="Times New Roman" panose="02020603050405020304" pitchFamily="18" charset="0"/>
                        </a:rPr>
                        <a:t> </a:t>
                      </a:r>
                      <a:r>
                        <a:rPr lang="en-US" sz="1100" dirty="0">
                          <a:solidFill>
                            <a:srgbClr val="538135"/>
                          </a:solidFill>
                          <a:effectLst/>
                          <a:latin typeface="Times New Roman" panose="02020603050405020304" pitchFamily="18" charset="0"/>
                          <a:ea typeface="DengXian"/>
                          <a:cs typeface="Times New Roman" panose="02020603050405020304" pitchFamily="18" charset="0"/>
                        </a:rPr>
                        <a:t/>
                      </a:r>
                      <a:br>
                        <a:rPr lang="en-US" sz="1100" dirty="0">
                          <a:solidFill>
                            <a:srgbClr val="538135"/>
                          </a:solidFill>
                          <a:effectLst/>
                          <a:latin typeface="Times New Roman" panose="02020603050405020304" pitchFamily="18" charset="0"/>
                          <a:ea typeface="DengXian"/>
                          <a:cs typeface="Times New Roman" panose="02020603050405020304" pitchFamily="18" charset="0"/>
                        </a:rPr>
                      </a:br>
                      <a:r>
                        <a:rPr lang="en-US" sz="1000" i="1" dirty="0">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6"/>
                        </a:rPr>
                        <a:t>HQC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(BCH &amp; cyclic)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858057"/>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7"/>
                        </a:rPr>
                        <a:t>LAC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8"/>
                        </a:rPr>
                        <a:t>RQC</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(cyclic)</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3884712"/>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4</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9"/>
                        </a:rPr>
                        <a:t>SABER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0"/>
                        </a:rPr>
                        <a:t>LEDA</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8228198"/>
                  </a:ext>
                </a:extLst>
              </a:tr>
              <a:tr h="217521">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5</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1"/>
                        </a:rPr>
                        <a:t>Round5</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ROLLO </a:t>
                      </a:r>
                      <a:b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b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(LAKE &amp; LOCKER)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(LRPC)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212508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28630184"/>
              </p:ext>
            </p:extLst>
          </p:nvPr>
        </p:nvGraphicFramePr>
        <p:xfrm>
          <a:off x="914401" y="3707836"/>
          <a:ext cx="6231991" cy="2588436"/>
        </p:xfrm>
        <a:graphic>
          <a:graphicData uri="http://schemas.openxmlformats.org/drawingml/2006/table">
            <a:tbl>
              <a:tblPr firstRow="1" firstCol="1" bandRow="1"/>
              <a:tblGrid>
                <a:gridCol w="343327">
                  <a:extLst>
                    <a:ext uri="{9D8B030D-6E8A-4147-A177-3AD203B41FA5}">
                      <a16:colId xmlns:a16="http://schemas.microsoft.com/office/drawing/2014/main" val="4226394818"/>
                    </a:ext>
                  </a:extLst>
                </a:gridCol>
                <a:gridCol w="1805530">
                  <a:extLst>
                    <a:ext uri="{9D8B030D-6E8A-4147-A177-3AD203B41FA5}">
                      <a16:colId xmlns:a16="http://schemas.microsoft.com/office/drawing/2014/main" val="1282801885"/>
                    </a:ext>
                  </a:extLst>
                </a:gridCol>
                <a:gridCol w="827662">
                  <a:extLst>
                    <a:ext uri="{9D8B030D-6E8A-4147-A177-3AD203B41FA5}">
                      <a16:colId xmlns:a16="http://schemas.microsoft.com/office/drawing/2014/main" val="1700097365"/>
                    </a:ext>
                  </a:extLst>
                </a:gridCol>
                <a:gridCol w="1379437">
                  <a:extLst>
                    <a:ext uri="{9D8B030D-6E8A-4147-A177-3AD203B41FA5}">
                      <a16:colId xmlns:a16="http://schemas.microsoft.com/office/drawing/2014/main" val="2906636955"/>
                    </a:ext>
                  </a:extLst>
                </a:gridCol>
                <a:gridCol w="882840">
                  <a:extLst>
                    <a:ext uri="{9D8B030D-6E8A-4147-A177-3AD203B41FA5}">
                      <a16:colId xmlns:a16="http://schemas.microsoft.com/office/drawing/2014/main" val="1641582721"/>
                    </a:ext>
                  </a:extLst>
                </a:gridCol>
                <a:gridCol w="993195">
                  <a:extLst>
                    <a:ext uri="{9D8B030D-6E8A-4147-A177-3AD203B41FA5}">
                      <a16:colId xmlns:a16="http://schemas.microsoft.com/office/drawing/2014/main" val="2089511869"/>
                    </a:ext>
                  </a:extLst>
                </a:gridCol>
              </a:tblGrid>
              <a:tr h="230886">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Key Establishment/Encapsulation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85926172"/>
                  </a:ext>
                </a:extLst>
              </a:tr>
              <a:tr h="331514">
                <a:tc vMerge="1">
                  <a:txBody>
                    <a:bodyPr/>
                    <a:lstStyle/>
                    <a:p>
                      <a:endParaRPr lang="en-US"/>
                    </a:p>
                  </a:txBody>
                  <a:tcPr/>
                </a:tc>
                <a:tc grid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Lattice-based/Ring-LWE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DengXian"/>
                          <a:cs typeface="Times New Roman" panose="02020603050405020304" pitchFamily="18" charset="0"/>
                        </a:rPr>
                        <a:t>Code-based</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Other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70949783"/>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3"/>
                        </a:rPr>
                        <a:t>NewHope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4"/>
                        </a:rPr>
                        <a:t>BIKE</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a:solidFill>
                            <a:srgbClr val="0563C1"/>
                          </a:solidFill>
                          <a:effectLst/>
                          <a:latin typeface="Times New Roman" panose="02020603050405020304" pitchFamily="18" charset="0"/>
                          <a:ea typeface="DengXian"/>
                          <a:cs typeface="Times New Roman" panose="02020603050405020304" pitchFamily="18" charset="0"/>
                          <a:hlinkClick r:id="rId15"/>
                        </a:rPr>
                        <a:t>SIKE</a:t>
                      </a:r>
                      <a:r>
                        <a:rPr lang="en-US" sz="1100" dirty="0">
                          <a:effectLst/>
                          <a:latin typeface="Times New Roman" panose="02020603050405020304" pitchFamily="18" charset="0"/>
                          <a:ea typeface="DengXian"/>
                          <a:cs typeface="Times New Roman" panose="02020603050405020304" pitchFamily="18" charset="0"/>
                        </a:rPr>
                        <a:t> </a:t>
                      </a:r>
                      <a:r>
                        <a:rPr lang="en-US" sz="1100" dirty="0">
                          <a:solidFill>
                            <a:srgbClr val="538135"/>
                          </a:solidFill>
                          <a:effectLst/>
                          <a:latin typeface="Times New Roman" panose="02020603050405020304" pitchFamily="18" charset="0"/>
                          <a:ea typeface="DengXian"/>
                          <a:cs typeface="Times New Roman" panose="02020603050405020304" pitchFamily="18" charset="0"/>
                        </a:rPr>
                        <a:t>(Isogeny)</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477400"/>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5"/>
                        </a:rPr>
                        <a:t>NTRU</a:t>
                      </a:r>
                      <a:r>
                        <a:rPr lang="en-US" sz="1100">
                          <a:effectLst/>
                          <a:latin typeface="Times New Roman" panose="02020603050405020304" pitchFamily="18" charset="0"/>
                          <a:ea typeface="DengXian"/>
                          <a:cs typeface="Times New Roman" panose="02020603050405020304" pitchFamily="18" charset="0"/>
                        </a:rPr>
                        <a:t> </a:t>
                      </a:r>
                      <a:r>
                        <a:rPr lang="en-US" sz="1100">
                          <a:solidFill>
                            <a:srgbClr val="538135"/>
                          </a:solidFill>
                          <a:effectLst/>
                          <a:latin typeface="Times New Roman" panose="02020603050405020304" pitchFamily="18" charset="0"/>
                          <a:ea typeface="DengXian"/>
                          <a:cs typeface="Times New Roman" panose="02020603050405020304" pitchFamily="18" charset="0"/>
                        </a:rPr>
                        <a:t/>
                      </a:r>
                      <a:br>
                        <a:rPr lang="en-US" sz="1100">
                          <a:solidFill>
                            <a:srgbClr val="538135"/>
                          </a:solidFill>
                          <a:effectLst/>
                          <a:latin typeface="Times New Roman" panose="02020603050405020304" pitchFamily="18" charset="0"/>
                          <a:ea typeface="DengXian"/>
                          <a:cs typeface="Times New Roman" panose="02020603050405020304" pitchFamily="18" charset="0"/>
                        </a:rPr>
                      </a:br>
                      <a:r>
                        <a:rPr lang="en-US" sz="1000" i="1">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6"/>
                        </a:rPr>
                        <a:t>NTS-KEM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(Binary Goppa)</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805775"/>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7"/>
                        </a:rPr>
                        <a:t>FrodoKEM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8"/>
                        </a:rPr>
                        <a:t>LEDA</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(LDPC)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125659"/>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4</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9"/>
                        </a:rPr>
                        <a:t>CRYSTALS-KYBER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(R-LWE)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ROLLO </a:t>
                      </a:r>
                      <a:b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b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2"/>
                        </a:rPr>
                        <a:t>(LAKE &amp; LOCKER)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(LRPC)</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8257235"/>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5</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9"/>
                        </a:rPr>
                        <a:t>SABER</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(Mod-LWR)</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7854427"/>
                  </a:ext>
                </a:extLst>
              </a:tr>
              <a:tr h="32201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6</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20"/>
                        </a:rPr>
                        <a:t>Three Bears</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(Mod-LWE)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49935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977677657"/>
              </p:ext>
            </p:extLst>
          </p:nvPr>
        </p:nvGraphicFramePr>
        <p:xfrm>
          <a:off x="7267112" y="1464515"/>
          <a:ext cx="1736210" cy="1768094"/>
        </p:xfrm>
        <a:graphic>
          <a:graphicData uri="http://schemas.openxmlformats.org/drawingml/2006/table">
            <a:tbl>
              <a:tblPr firstRow="1" firstCol="1" bandRow="1"/>
              <a:tblGrid>
                <a:gridCol w="162560">
                  <a:extLst>
                    <a:ext uri="{9D8B030D-6E8A-4147-A177-3AD203B41FA5}">
                      <a16:colId xmlns:a16="http://schemas.microsoft.com/office/drawing/2014/main" val="1726739953"/>
                    </a:ext>
                  </a:extLst>
                </a:gridCol>
                <a:gridCol w="942709">
                  <a:extLst>
                    <a:ext uri="{9D8B030D-6E8A-4147-A177-3AD203B41FA5}">
                      <a16:colId xmlns:a16="http://schemas.microsoft.com/office/drawing/2014/main" val="2480904773"/>
                    </a:ext>
                  </a:extLst>
                </a:gridCol>
                <a:gridCol w="630941">
                  <a:extLst>
                    <a:ext uri="{9D8B030D-6E8A-4147-A177-3AD203B41FA5}">
                      <a16:colId xmlns:a16="http://schemas.microsoft.com/office/drawing/2014/main" val="1104025351"/>
                    </a:ext>
                  </a:extLst>
                </a:gridCol>
              </a:tblGrid>
              <a:tr h="279400">
                <a:tc rowSpan="2">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400" b="1">
                          <a:solidFill>
                            <a:srgbClr val="C00000"/>
                          </a:solidFill>
                          <a:effectLst/>
                          <a:latin typeface="Times New Roman" panose="02020603050405020304" pitchFamily="18" charset="0"/>
                          <a:ea typeface="DengXian"/>
                          <a:cs typeface="Times New Roman" panose="02020603050405020304" pitchFamily="18" charset="0"/>
                        </a:rPr>
                        <a:t>Digital Signature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hMerge="1">
                  <a:txBody>
                    <a:bodyPr/>
                    <a:lstStyle/>
                    <a:p>
                      <a:endParaRPr lang="en-US"/>
                    </a:p>
                  </a:txBody>
                  <a:tcPr/>
                </a:tc>
                <a:extLst>
                  <a:ext uri="{0D108BD9-81ED-4DB2-BD59-A6C34878D82A}">
                    <a16:rowId xmlns:a16="http://schemas.microsoft.com/office/drawing/2014/main" val="3360610874"/>
                  </a:ext>
                </a:extLst>
              </a:tr>
              <a:tr h="376555">
                <a:tc vMerge="1">
                  <a:txBody>
                    <a:bodyPr/>
                    <a:lstStyle/>
                    <a:p>
                      <a:endParaRPr lang="en-US"/>
                    </a:p>
                  </a:txBody>
                  <a:tcPr/>
                </a:tc>
                <a:tc gridSpan="2">
                  <a:txBody>
                    <a:bodyPr/>
                    <a:lstStyle/>
                    <a:p>
                      <a:pPr marL="0" marR="0" algn="ctr">
                        <a:lnSpc>
                          <a:spcPct val="107000"/>
                        </a:lnSpc>
                        <a:spcBef>
                          <a:spcPts val="0"/>
                        </a:spcBef>
                        <a:spcAft>
                          <a:spcPts val="0"/>
                        </a:spcAft>
                      </a:pPr>
                      <a:r>
                        <a:rPr lang="en-US" sz="1200" b="1" dirty="0">
                          <a:effectLst/>
                          <a:latin typeface="Times New Roman" panose="02020603050405020304" pitchFamily="18" charset="0"/>
                          <a:ea typeface="DengXian"/>
                          <a:cs typeface="Times New Roman" panose="02020603050405020304" pitchFamily="18" charset="0"/>
                        </a:rPr>
                        <a:t>Lattice-based/Ring-LWE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DEDED"/>
                    </a:solidFill>
                  </a:tcPr>
                </a:tc>
                <a:tc hMerge="1">
                  <a:txBody>
                    <a:bodyPr/>
                    <a:lstStyle/>
                    <a:p>
                      <a:endParaRPr lang="en-US"/>
                    </a:p>
                  </a:txBody>
                  <a:tcPr/>
                </a:tc>
                <a:extLst>
                  <a:ext uri="{0D108BD9-81ED-4DB2-BD59-A6C34878D82A}">
                    <a16:rowId xmlns:a16="http://schemas.microsoft.com/office/drawing/2014/main" val="4001678742"/>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1</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21"/>
                        </a:rPr>
                        <a:t>FALCON</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a:solidFill>
                            <a:srgbClr val="7F7F7F"/>
                          </a:solidFill>
                          <a:effectLst/>
                          <a:latin typeface="Times New Roman" panose="02020603050405020304" pitchFamily="18" charset="0"/>
                          <a:ea typeface="DengXian"/>
                          <a:cs typeface="Times New Roman" panose="02020603050405020304" pitchFamily="18" charset="0"/>
                        </a:rPr>
                        <a:t>(NTRU R-lattice)</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400460"/>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2</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dirty="0" err="1">
                          <a:solidFill>
                            <a:srgbClr val="0563C1"/>
                          </a:solidFill>
                          <a:effectLst/>
                          <a:latin typeface="Times New Roman" panose="02020603050405020304" pitchFamily="18" charset="0"/>
                          <a:ea typeface="DengXian"/>
                          <a:cs typeface="Times New Roman" panose="02020603050405020304" pitchFamily="18" charset="0"/>
                          <a:hlinkClick r:id="rId22"/>
                        </a:rPr>
                        <a:t>qTESLA</a:t>
                      </a:r>
                      <a:r>
                        <a:rPr lang="en-US" sz="1100" dirty="0">
                          <a:effectLst/>
                          <a:latin typeface="Times New Roman" panose="02020603050405020304" pitchFamily="18" charset="0"/>
                          <a:ea typeface="DengXian"/>
                          <a:cs typeface="Times New Roman" panose="02020603050405020304" pitchFamily="18" charset="0"/>
                        </a:rPr>
                        <a:t> </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(R-LWE)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469072"/>
                  </a:ext>
                </a:extLst>
              </a:tr>
              <a:tr h="36576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DengXian"/>
                          <a:cs typeface="Times New Roman" panose="02020603050405020304" pitchFamily="18" charset="0"/>
                        </a:rPr>
                        <a:t>3</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u="sng">
                          <a:solidFill>
                            <a:srgbClr val="0563C1"/>
                          </a:solidFill>
                          <a:effectLst/>
                          <a:latin typeface="Times New Roman" panose="02020603050405020304" pitchFamily="18" charset="0"/>
                          <a:ea typeface="DengXian"/>
                          <a:cs typeface="Times New Roman" panose="02020603050405020304" pitchFamily="18" charset="0"/>
                          <a:hlinkClick r:id="rId19"/>
                        </a:rPr>
                        <a:t>CRYSTALS-DILITHIUM</a:t>
                      </a:r>
                      <a:r>
                        <a:rPr lang="en-US" sz="1100">
                          <a:effectLst/>
                          <a:latin typeface="Times New Roman" panose="02020603050405020304" pitchFamily="18" charset="0"/>
                          <a:ea typeface="DengXian"/>
                          <a:cs typeface="Times New Roman" panose="02020603050405020304" pitchFamily="18" charset="0"/>
                        </a:rPr>
                        <a:t> </a:t>
                      </a:r>
                      <a:endParaRPr lang="en-US" sz="11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000" dirty="0">
                          <a:solidFill>
                            <a:srgbClr val="7F7F7F"/>
                          </a:solidFill>
                          <a:effectLst/>
                          <a:latin typeface="Times New Roman" panose="02020603050405020304" pitchFamily="18" charset="0"/>
                          <a:ea typeface="DengXian"/>
                          <a:cs typeface="Times New Roman" panose="02020603050405020304" pitchFamily="18" charset="0"/>
                        </a:rPr>
                        <a:t>(R-LWE)</a:t>
                      </a:r>
                      <a:endParaRPr lang="en-US" sz="11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256844"/>
                  </a:ext>
                </a:extLst>
              </a:tr>
            </a:tbl>
          </a:graphicData>
        </a:graphic>
      </p:graphicFrame>
      <p:sp>
        <p:nvSpPr>
          <p:cNvPr id="10" name="Oval 9"/>
          <p:cNvSpPr/>
          <p:nvPr/>
        </p:nvSpPr>
        <p:spPr>
          <a:xfrm>
            <a:off x="1091381" y="1405375"/>
            <a:ext cx="2020529" cy="2497810"/>
          </a:xfrm>
          <a:prstGeom prst="ellipse">
            <a:avLst/>
          </a:prstGeom>
          <a:noFill/>
          <a:ln>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091380" y="3858540"/>
            <a:ext cx="2020529" cy="2497810"/>
          </a:xfrm>
          <a:prstGeom prst="ellipse">
            <a:avLst/>
          </a:prstGeom>
          <a:noFill/>
          <a:ln>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327457" y="1744259"/>
            <a:ext cx="1224116" cy="1820042"/>
          </a:xfrm>
          <a:prstGeom prst="ellipse">
            <a:avLst/>
          </a:prstGeom>
          <a:noFill/>
          <a:ln>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7773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1</a:t>
            </a:r>
            <a:r>
              <a:rPr lang="en-US" sz="3600" dirty="0" smtClean="0"/>
              <a:t>. What Some Have Said About </a:t>
            </a:r>
            <a:br>
              <a:rPr lang="en-US" sz="3600" dirty="0" smtClean="0"/>
            </a:br>
            <a:r>
              <a:rPr lang="en-US" sz="3600" dirty="0" smtClean="0"/>
              <a:t>Quantum Computers</a:t>
            </a:r>
            <a:endParaRPr lang="en-US" sz="3600" dirty="0"/>
          </a:p>
        </p:txBody>
      </p:sp>
      <p:pic>
        <p:nvPicPr>
          <p:cNvPr id="6" name="Picture 5"/>
          <p:cNvPicPr>
            <a:picLocks noChangeAspect="1"/>
          </p:cNvPicPr>
          <p:nvPr/>
        </p:nvPicPr>
        <p:blipFill>
          <a:blip r:embed="rId2"/>
          <a:stretch>
            <a:fillRect/>
          </a:stretch>
        </p:blipFill>
        <p:spPr>
          <a:xfrm>
            <a:off x="4930588" y="1752079"/>
            <a:ext cx="3939901" cy="1673038"/>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394447" y="1804587"/>
            <a:ext cx="3711388" cy="1066132"/>
          </a:xfrm>
          <a:prstGeom prst="rect">
            <a:avLst/>
          </a:prstGeom>
          <a:ln>
            <a:solidFill>
              <a:schemeClr val="accent2">
                <a:lumMod val="40000"/>
                <a:lumOff val="60000"/>
              </a:schemeClr>
            </a:solidFill>
          </a:ln>
        </p:spPr>
      </p:pic>
      <p:pic>
        <p:nvPicPr>
          <p:cNvPr id="8" name="Picture 7"/>
          <p:cNvPicPr>
            <a:picLocks noChangeAspect="1"/>
          </p:cNvPicPr>
          <p:nvPr/>
        </p:nvPicPr>
        <p:blipFill rotWithShape="1">
          <a:blip r:embed="rId4"/>
          <a:srcRect l="800"/>
          <a:stretch/>
        </p:blipFill>
        <p:spPr>
          <a:xfrm>
            <a:off x="718027" y="3228139"/>
            <a:ext cx="3498371" cy="1176806"/>
          </a:xfrm>
          <a:prstGeom prst="rect">
            <a:avLst/>
          </a:prstGeom>
          <a:ln>
            <a:solidFill>
              <a:schemeClr val="tx1">
                <a:lumMod val="50000"/>
                <a:lumOff val="50000"/>
              </a:schemeClr>
            </a:solidFill>
          </a:ln>
        </p:spPr>
      </p:pic>
      <p:pic>
        <p:nvPicPr>
          <p:cNvPr id="20" name="Picture 19"/>
          <p:cNvPicPr>
            <a:picLocks noChangeAspect="1"/>
          </p:cNvPicPr>
          <p:nvPr/>
        </p:nvPicPr>
        <p:blipFill>
          <a:blip r:embed="rId5"/>
          <a:stretch>
            <a:fillRect/>
          </a:stretch>
        </p:blipFill>
        <p:spPr>
          <a:xfrm>
            <a:off x="1075059" y="4816795"/>
            <a:ext cx="3941675" cy="1309265"/>
          </a:xfrm>
          <a:prstGeom prst="rect">
            <a:avLst/>
          </a:prstGeom>
          <a:ln>
            <a:solidFill>
              <a:schemeClr val="tx1">
                <a:lumMod val="50000"/>
                <a:lumOff val="50000"/>
              </a:schemeClr>
            </a:solidFill>
          </a:ln>
        </p:spPr>
      </p:pic>
      <p:pic>
        <p:nvPicPr>
          <p:cNvPr id="9" name="Picture 8"/>
          <p:cNvPicPr>
            <a:picLocks noChangeAspect="1"/>
          </p:cNvPicPr>
          <p:nvPr/>
        </p:nvPicPr>
        <p:blipFill>
          <a:blip r:embed="rId6"/>
          <a:stretch>
            <a:fillRect/>
          </a:stretch>
        </p:blipFill>
        <p:spPr>
          <a:xfrm>
            <a:off x="5362856" y="4251875"/>
            <a:ext cx="3323944" cy="984634"/>
          </a:xfrm>
          <a:prstGeom prst="rect">
            <a:avLst/>
          </a:prstGeom>
          <a:ln>
            <a:solidFill>
              <a:srgbClr val="FFC000"/>
            </a:solidFill>
          </a:ln>
        </p:spPr>
      </p:pic>
      <p:sp>
        <p:nvSpPr>
          <p:cNvPr id="21" name="Slide Number Placeholder 20"/>
          <p:cNvSpPr>
            <a:spLocks noGrp="1"/>
          </p:cNvSpPr>
          <p:nvPr>
            <p:ph type="sldNum" sz="quarter" idx="12"/>
          </p:nvPr>
        </p:nvSpPr>
        <p:spPr/>
        <p:txBody>
          <a:bodyPr/>
          <a:lstStyle/>
          <a:p>
            <a:fld id="{9041FEBA-683F-B44C-A647-A4FB58DC8725}" type="slidenum">
              <a:rPr lang="en-US" smtClean="0"/>
              <a:t>5</a:t>
            </a:fld>
            <a:endParaRPr lang="en-US"/>
          </a:p>
        </p:txBody>
      </p:sp>
    </p:spTree>
    <p:extLst>
      <p:ext uri="{BB962C8B-B14F-4D97-AF65-F5344CB8AC3E}">
        <p14:creationId xmlns:p14="http://schemas.microsoft.com/office/powerpoint/2010/main" val="5184965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165" y="1645919"/>
            <a:ext cx="8686800" cy="4701519"/>
          </a:xfrm>
        </p:spPr>
        <p:txBody>
          <a:bodyPr>
            <a:normAutofit/>
          </a:bodyPr>
          <a:lstStyle/>
          <a:p>
            <a:r>
              <a:rPr lang="en-US" dirty="0" smtClean="0"/>
              <a:t>Our Design Goals</a:t>
            </a:r>
          </a:p>
          <a:p>
            <a:pPr lvl="1"/>
            <a:r>
              <a:rPr lang="en-US" dirty="0" smtClean="0"/>
              <a:t>Low hardware cost</a:t>
            </a:r>
          </a:p>
          <a:p>
            <a:pPr lvl="2"/>
            <a:r>
              <a:rPr lang="en-US" dirty="0"/>
              <a:t>Want to fit everything on one </a:t>
            </a:r>
            <a:r>
              <a:rPr lang="en-US" dirty="0" smtClean="0"/>
              <a:t>FPGA</a:t>
            </a:r>
          </a:p>
          <a:p>
            <a:pPr lvl="2"/>
            <a:r>
              <a:rPr lang="en-US" dirty="0" smtClean="0"/>
              <a:t>1 DSP multiplier, 1 adder, 1 </a:t>
            </a:r>
            <a:r>
              <a:rPr lang="en-US" dirty="0" err="1" smtClean="0"/>
              <a:t>subtractor</a:t>
            </a:r>
            <a:r>
              <a:rPr lang="en-US" dirty="0" smtClean="0"/>
              <a:t>, 1 mod </a:t>
            </a:r>
            <a:r>
              <a:rPr lang="en-US" dirty="0" err="1" smtClean="0"/>
              <a:t>reductor</a:t>
            </a:r>
            <a:r>
              <a:rPr lang="en-US" dirty="0" smtClean="0"/>
              <a:t>  </a:t>
            </a:r>
          </a:p>
          <a:p>
            <a:pPr lvl="1"/>
            <a:endParaRPr lang="en-US" dirty="0" smtClean="0"/>
          </a:p>
          <a:p>
            <a:pPr lvl="1"/>
            <a:r>
              <a:rPr lang="en-US" dirty="0" smtClean="0"/>
              <a:t>Latency (trade-off)</a:t>
            </a:r>
          </a:p>
          <a:p>
            <a:pPr lvl="2"/>
            <a:r>
              <a:rPr lang="en-US" dirty="0" smtClean="0"/>
              <a:t>Estimated: </a:t>
            </a:r>
            <a:r>
              <a:rPr lang="en-US" dirty="0" smtClean="0">
                <a:solidFill>
                  <a:srgbClr val="0070C0"/>
                </a:solidFill>
              </a:rPr>
              <a:t>34,816 cycles, 35 milliseconds</a:t>
            </a:r>
          </a:p>
          <a:p>
            <a:pPr lvl="1"/>
            <a:endParaRPr lang="en-US" dirty="0" smtClean="0"/>
          </a:p>
          <a:p>
            <a:pPr marL="457200" lvl="1" indent="0">
              <a:buNone/>
            </a:pPr>
            <a:endParaRPr lang="en-US" dirty="0" smtClean="0"/>
          </a:p>
          <a:p>
            <a:pPr marL="0" indent="0">
              <a:buNone/>
            </a:pPr>
            <a:r>
              <a:rPr lang="en-US" sz="2000" dirty="0"/>
              <a:t>	</a:t>
            </a:r>
            <a:endParaRPr lang="en-US" sz="2000" dirty="0" smtClean="0"/>
          </a:p>
        </p:txBody>
      </p:sp>
      <p:sp>
        <p:nvSpPr>
          <p:cNvPr id="9" name="Title 1"/>
          <p:cNvSpPr>
            <a:spLocks noGrp="1"/>
          </p:cNvSpPr>
          <p:nvPr>
            <p:ph type="title"/>
          </p:nvPr>
        </p:nvSpPr>
        <p:spPr>
          <a:xfrm>
            <a:off x="428625" y="618712"/>
            <a:ext cx="8229600" cy="676868"/>
          </a:xfrm>
        </p:spPr>
        <p:txBody>
          <a:bodyPr>
            <a:normAutofit fontScale="90000"/>
          </a:bodyPr>
          <a:lstStyle/>
          <a:p>
            <a:r>
              <a:rPr lang="en-US" sz="3600" dirty="0" smtClean="0"/>
              <a:t>R-LWE Public Key Encryption Co-processor</a:t>
            </a:r>
            <a:endParaRPr lang="en-US" sz="3600" dirty="0"/>
          </a:p>
        </p:txBody>
      </p:sp>
    </p:spTree>
    <p:extLst>
      <p:ext uri="{BB962C8B-B14F-4D97-AF65-F5344CB8AC3E}">
        <p14:creationId xmlns:p14="http://schemas.microsoft.com/office/powerpoint/2010/main" val="12135515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165" y="1645919"/>
            <a:ext cx="8686800" cy="4701519"/>
          </a:xfrm>
        </p:spPr>
        <p:txBody>
          <a:bodyPr>
            <a:normAutofit/>
          </a:bodyPr>
          <a:lstStyle/>
          <a:p>
            <a:r>
              <a:rPr lang="en-US" dirty="0" smtClean="0"/>
              <a:t>Our Design Goals</a:t>
            </a:r>
          </a:p>
          <a:p>
            <a:pPr lvl="1"/>
            <a:r>
              <a:rPr lang="en-US" dirty="0" smtClean="0"/>
              <a:t>Low hardware cost</a:t>
            </a:r>
          </a:p>
          <a:p>
            <a:pPr lvl="2"/>
            <a:r>
              <a:rPr lang="en-US" dirty="0"/>
              <a:t>Want to fit everything on one </a:t>
            </a:r>
            <a:r>
              <a:rPr lang="en-US" dirty="0" smtClean="0"/>
              <a:t>FPGA</a:t>
            </a:r>
          </a:p>
          <a:p>
            <a:pPr lvl="2"/>
            <a:r>
              <a:rPr lang="en-US" dirty="0" smtClean="0"/>
              <a:t>1 DSP multiplier, 1 adder, 1 </a:t>
            </a:r>
            <a:r>
              <a:rPr lang="en-US" dirty="0" err="1" smtClean="0"/>
              <a:t>subtractor</a:t>
            </a:r>
            <a:r>
              <a:rPr lang="en-US" dirty="0" smtClean="0"/>
              <a:t>, 1 mod </a:t>
            </a:r>
            <a:r>
              <a:rPr lang="en-US" dirty="0" err="1" smtClean="0"/>
              <a:t>reductor</a:t>
            </a:r>
            <a:r>
              <a:rPr lang="en-US" dirty="0" smtClean="0"/>
              <a:t>  </a:t>
            </a:r>
          </a:p>
          <a:p>
            <a:pPr lvl="1"/>
            <a:endParaRPr lang="en-US" dirty="0" smtClean="0"/>
          </a:p>
          <a:p>
            <a:pPr lvl="1"/>
            <a:r>
              <a:rPr lang="en-US" dirty="0" smtClean="0"/>
              <a:t>Latency (trade-off)</a:t>
            </a:r>
          </a:p>
          <a:p>
            <a:pPr lvl="2"/>
            <a:r>
              <a:rPr lang="en-US" dirty="0" smtClean="0"/>
              <a:t>Estimated: </a:t>
            </a:r>
            <a:r>
              <a:rPr lang="en-US" dirty="0" smtClean="0">
                <a:solidFill>
                  <a:srgbClr val="0070C0"/>
                </a:solidFill>
              </a:rPr>
              <a:t>34,816 cycles, 35 milliseconds</a:t>
            </a:r>
          </a:p>
          <a:p>
            <a:pPr lvl="1"/>
            <a:endParaRPr lang="en-US" dirty="0" smtClean="0"/>
          </a:p>
          <a:p>
            <a:pPr marL="457200" lvl="1" indent="0">
              <a:buNone/>
            </a:pPr>
            <a:endParaRPr lang="en-US" dirty="0" smtClean="0"/>
          </a:p>
          <a:p>
            <a:pPr marL="0" indent="0">
              <a:buNone/>
            </a:pPr>
            <a:r>
              <a:rPr lang="en-US" sz="2000" dirty="0"/>
              <a:t>	</a:t>
            </a:r>
            <a:endParaRPr lang="en-US" sz="2000" dirty="0" smtClean="0"/>
          </a:p>
        </p:txBody>
      </p:sp>
      <p:pic>
        <p:nvPicPr>
          <p:cNvPr id="4" name="Picture 2" descr="Image result for xilinx basys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083154">
            <a:off x="1960608" y="1627766"/>
            <a:ext cx="4741310" cy="29712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20028684">
            <a:off x="3277561" y="4496751"/>
            <a:ext cx="3965582" cy="830997"/>
          </a:xfrm>
          <a:prstGeom prst="rect">
            <a:avLst/>
          </a:prstGeom>
          <a:solidFill>
            <a:srgbClr val="0070C0"/>
          </a:solidFill>
        </p:spPr>
        <p:txBody>
          <a:bodyPr wrap="square" rtlCol="0">
            <a:spAutoFit/>
          </a:bodyPr>
          <a:lstStyle/>
          <a:p>
            <a:pPr algn="ctr"/>
            <a:r>
              <a:rPr lang="en-US" sz="2400" b="1" dirty="0" smtClean="0">
                <a:solidFill>
                  <a:schemeClr val="bg1"/>
                </a:solidFill>
              </a:rPr>
              <a:t>The Cost</a:t>
            </a:r>
          </a:p>
          <a:p>
            <a:pPr algn="ctr"/>
            <a:r>
              <a:rPr lang="en-US" sz="2400" b="1" dirty="0" smtClean="0">
                <a:solidFill>
                  <a:schemeClr val="bg1"/>
                </a:solidFill>
              </a:rPr>
              <a:t>~ 0.00035 seconds</a:t>
            </a:r>
            <a:endParaRPr lang="en-US" sz="2400" b="1" dirty="0">
              <a:solidFill>
                <a:schemeClr val="bg1"/>
              </a:solidFill>
            </a:endParaRPr>
          </a:p>
        </p:txBody>
      </p:sp>
      <p:sp>
        <p:nvSpPr>
          <p:cNvPr id="7" name="Title 1"/>
          <p:cNvSpPr>
            <a:spLocks noGrp="1"/>
          </p:cNvSpPr>
          <p:nvPr>
            <p:ph type="title"/>
          </p:nvPr>
        </p:nvSpPr>
        <p:spPr>
          <a:xfrm>
            <a:off x="428625" y="530224"/>
            <a:ext cx="8229600" cy="676868"/>
          </a:xfrm>
        </p:spPr>
        <p:txBody>
          <a:bodyPr>
            <a:normAutofit fontScale="90000"/>
          </a:bodyPr>
          <a:lstStyle/>
          <a:p>
            <a:r>
              <a:rPr lang="en-US" sz="3600" dirty="0" smtClean="0"/>
              <a:t>R-LWE Public Key Encryption Co-processor</a:t>
            </a:r>
            <a:endParaRPr lang="en-US" sz="3600" dirty="0"/>
          </a:p>
        </p:txBody>
      </p:sp>
    </p:spTree>
    <p:extLst>
      <p:ext uri="{BB962C8B-B14F-4D97-AF65-F5344CB8AC3E}">
        <p14:creationId xmlns:p14="http://schemas.microsoft.com/office/powerpoint/2010/main" val="37394095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599204"/>
            <a:ext cx="8229600" cy="676868"/>
          </a:xfrm>
        </p:spPr>
        <p:txBody>
          <a:bodyPr>
            <a:normAutofit/>
          </a:bodyPr>
          <a:lstStyle/>
          <a:p>
            <a:r>
              <a:rPr lang="en-US" sz="3600" dirty="0" smtClean="0"/>
              <a:t>1 Clock-cycle Decryption </a:t>
            </a:r>
            <a:r>
              <a:rPr lang="en-US" sz="2800" dirty="0" smtClean="0">
                <a:solidFill>
                  <a:srgbClr val="0070C0"/>
                </a:solidFill>
              </a:rPr>
              <a:t>(</a:t>
            </a:r>
            <a:r>
              <a:rPr lang="en-US" sz="2800" i="1" dirty="0" smtClean="0">
                <a:solidFill>
                  <a:srgbClr val="0070C0"/>
                </a:solidFill>
              </a:rPr>
              <a:t>if we are rich</a:t>
            </a:r>
            <a:r>
              <a:rPr lang="en-US" sz="2800" dirty="0" smtClean="0">
                <a:solidFill>
                  <a:srgbClr val="0070C0"/>
                </a:solidFill>
              </a:rPr>
              <a:t>)</a:t>
            </a:r>
            <a:endParaRPr lang="en-US" sz="3600" dirty="0">
              <a:solidFill>
                <a:srgbClr val="0070C0"/>
              </a:solidFill>
            </a:endParaRPr>
          </a:p>
        </p:txBody>
      </p:sp>
      <p:sp>
        <p:nvSpPr>
          <p:cNvPr id="3" name="Content Placeholder 2"/>
          <p:cNvSpPr>
            <a:spLocks noGrp="1"/>
          </p:cNvSpPr>
          <p:nvPr>
            <p:ph idx="1"/>
          </p:nvPr>
        </p:nvSpPr>
        <p:spPr>
          <a:xfrm>
            <a:off x="466165" y="1432539"/>
            <a:ext cx="8686800" cy="4914900"/>
          </a:xfrm>
        </p:spPr>
        <p:txBody>
          <a:bodyPr>
            <a:normAutofit/>
          </a:bodyPr>
          <a:lstStyle/>
          <a:p>
            <a:r>
              <a:rPr lang="en-US" sz="2400" dirty="0" smtClean="0"/>
              <a:t>Advance Reduction Multiplier (ARM)</a:t>
            </a:r>
          </a:p>
          <a:p>
            <a:pPr lvl="1"/>
            <a:r>
              <a:rPr lang="en-US" sz="1800" dirty="0" smtClean="0"/>
              <a:t>In advance: compute the general representation of the product</a:t>
            </a:r>
          </a:p>
          <a:p>
            <a:pPr lvl="1"/>
            <a:r>
              <a:rPr lang="en-US" sz="1800" dirty="0"/>
              <a:t>In advance: </a:t>
            </a:r>
            <a:r>
              <a:rPr lang="en-US" sz="1800" dirty="0" smtClean="0"/>
              <a:t>computing the primitive/irreducible polynomial reduction</a:t>
            </a:r>
          </a:p>
          <a:p>
            <a:pPr marL="0" indent="0">
              <a:buNone/>
            </a:pPr>
            <a:r>
              <a:rPr lang="en-US" sz="1800" dirty="0"/>
              <a:t>	</a:t>
            </a:r>
            <a:endParaRPr lang="en-US" sz="1800" dirty="0" smtClean="0"/>
          </a:p>
        </p:txBody>
      </p:sp>
      <p:sp>
        <p:nvSpPr>
          <p:cNvPr id="4" name="TextBox 3"/>
          <p:cNvSpPr txBox="1"/>
          <p:nvPr/>
        </p:nvSpPr>
        <p:spPr>
          <a:xfrm>
            <a:off x="532691" y="3861157"/>
            <a:ext cx="4375212" cy="2585323"/>
          </a:xfrm>
          <a:prstGeom prst="rect">
            <a:avLst/>
          </a:prstGeom>
          <a:noFill/>
        </p:spPr>
        <p:txBody>
          <a:bodyPr wrap="square" rtlCol="0">
            <a:spAutoFit/>
          </a:bodyPr>
          <a:lstStyle/>
          <a:p>
            <a:pPr algn="r"/>
            <a:r>
              <a:rPr lang="en-US" sz="1400" dirty="0" smtClean="0">
                <a:solidFill>
                  <a:schemeClr val="accent6">
                    <a:lumMod val="75000"/>
                  </a:schemeClr>
                </a:solidFill>
                <a:latin typeface="Avenir Book" panose="02000503020000020003" pitchFamily="2" charset="0"/>
              </a:rPr>
              <a:t>Compute the general representation of the product (2n symbols)</a:t>
            </a:r>
            <a:endParaRPr lang="en-US" sz="1400" dirty="0">
              <a:solidFill>
                <a:schemeClr val="accent6">
                  <a:lumMod val="75000"/>
                </a:schemeClr>
              </a:solidFill>
              <a:latin typeface="Avenir Book" panose="02000503020000020003" pitchFamily="2" charset="0"/>
            </a:endParaRPr>
          </a:p>
          <a:p>
            <a:pPr algn="r"/>
            <a:endParaRPr lang="en-US" sz="1100" dirty="0" smtClean="0">
              <a:solidFill>
                <a:schemeClr val="accent6">
                  <a:lumMod val="75000"/>
                </a:schemeClr>
              </a:solidFill>
              <a:latin typeface="Avenir Book" panose="02000503020000020003" pitchFamily="2" charset="0"/>
            </a:endParaRPr>
          </a:p>
          <a:p>
            <a:pPr algn="r"/>
            <a:r>
              <a:rPr lang="en-US" sz="1400" dirty="0" smtClean="0">
                <a:solidFill>
                  <a:schemeClr val="accent6">
                    <a:lumMod val="75000"/>
                  </a:schemeClr>
                </a:solidFill>
                <a:latin typeface="Avenir Book" panose="02000503020000020003" pitchFamily="2" charset="0"/>
              </a:rPr>
              <a:t>Reduce the product with primitive polynomial</a:t>
            </a:r>
            <a:br>
              <a:rPr lang="en-US" sz="1400" dirty="0" smtClean="0">
                <a:solidFill>
                  <a:schemeClr val="accent6">
                    <a:lumMod val="75000"/>
                  </a:schemeClr>
                </a:solidFill>
                <a:latin typeface="Avenir Book" panose="02000503020000020003" pitchFamily="2" charset="0"/>
              </a:rPr>
            </a:br>
            <a:r>
              <a:rPr lang="en-US" sz="1400" dirty="0" smtClean="0">
                <a:solidFill>
                  <a:schemeClr val="accent6">
                    <a:lumMod val="75000"/>
                  </a:schemeClr>
                </a:solidFill>
                <a:latin typeface="Avenir Book" panose="02000503020000020003" pitchFamily="2" charset="0"/>
              </a:rPr>
              <a:t>(n symbols)</a:t>
            </a:r>
          </a:p>
          <a:p>
            <a:pPr algn="r"/>
            <a:endParaRPr lang="en-US" sz="900" dirty="0" smtClean="0">
              <a:solidFill>
                <a:schemeClr val="accent6">
                  <a:lumMod val="75000"/>
                </a:schemeClr>
              </a:solidFill>
              <a:latin typeface="Avenir Book" panose="02000503020000020003" pitchFamily="2" charset="0"/>
            </a:endParaRPr>
          </a:p>
          <a:p>
            <a:pPr algn="r"/>
            <a:endParaRPr lang="en-US" sz="900" dirty="0" smtClean="0">
              <a:solidFill>
                <a:schemeClr val="accent6">
                  <a:lumMod val="75000"/>
                </a:schemeClr>
              </a:solidFill>
              <a:latin typeface="Avenir Book" panose="02000503020000020003" pitchFamily="2" charset="0"/>
            </a:endParaRPr>
          </a:p>
          <a:p>
            <a:pPr algn="r"/>
            <a:r>
              <a:rPr lang="en-US" sz="1400" dirty="0" smtClean="0">
                <a:solidFill>
                  <a:schemeClr val="accent6">
                    <a:lumMod val="75000"/>
                  </a:schemeClr>
                </a:solidFill>
                <a:latin typeface="Avenir Book" panose="02000503020000020003" pitchFamily="2" charset="0"/>
              </a:rPr>
              <a:t>Acquire the general representation of each symbol</a:t>
            </a:r>
          </a:p>
          <a:p>
            <a:pPr algn="r"/>
            <a:endParaRPr lang="en-US" sz="700" dirty="0" smtClean="0">
              <a:solidFill>
                <a:srgbClr val="0070C0"/>
              </a:solidFill>
              <a:latin typeface="Avenir Book" panose="02000503020000020003" pitchFamily="2" charset="0"/>
            </a:endParaRPr>
          </a:p>
          <a:p>
            <a:pPr algn="r"/>
            <a:endParaRPr lang="en-US" sz="1400" dirty="0" smtClean="0">
              <a:solidFill>
                <a:srgbClr val="0070C0"/>
              </a:solidFill>
              <a:latin typeface="Avenir Book" panose="02000503020000020003" pitchFamily="2" charset="0"/>
            </a:endParaRPr>
          </a:p>
          <a:p>
            <a:pPr algn="r"/>
            <a:r>
              <a:rPr lang="en-US" sz="1400" dirty="0" smtClean="0">
                <a:solidFill>
                  <a:srgbClr val="0070C0"/>
                </a:solidFill>
                <a:latin typeface="Avenir Book" panose="02000503020000020003" pitchFamily="2" charset="0"/>
              </a:rPr>
              <a:t>Substitute the multiplicands to get the product</a:t>
            </a:r>
          </a:p>
          <a:p>
            <a:pPr algn="r"/>
            <a:endParaRPr lang="en-US" sz="1400" dirty="0">
              <a:solidFill>
                <a:srgbClr val="0070C0"/>
              </a:solidFill>
              <a:latin typeface="Avenir Book" panose="02000503020000020003" pitchFamily="2" charset="0"/>
            </a:endParaRPr>
          </a:p>
          <a:p>
            <a:pPr algn="r"/>
            <a:endParaRPr lang="en-US" sz="1400" dirty="0">
              <a:solidFill>
                <a:srgbClr val="0070C0"/>
              </a:solidFill>
              <a:latin typeface="Avenir Book" panose="02000503020000020003" pitchFamily="2" charset="0"/>
            </a:endParaRPr>
          </a:p>
        </p:txBody>
      </p:sp>
      <p:sp>
        <p:nvSpPr>
          <p:cNvPr id="6" name="Right Arrow 5"/>
          <p:cNvSpPr/>
          <p:nvPr/>
        </p:nvSpPr>
        <p:spPr>
          <a:xfrm>
            <a:off x="4899025" y="3913987"/>
            <a:ext cx="431918" cy="17032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ight Arrow 6"/>
          <p:cNvSpPr/>
          <p:nvPr/>
        </p:nvSpPr>
        <p:spPr>
          <a:xfrm>
            <a:off x="4907903" y="4564401"/>
            <a:ext cx="431918" cy="17032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ight Arrow 9"/>
          <p:cNvSpPr/>
          <p:nvPr/>
        </p:nvSpPr>
        <p:spPr>
          <a:xfrm>
            <a:off x="4908058" y="5214815"/>
            <a:ext cx="431918" cy="17032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a:srcRect b="2479"/>
          <a:stretch/>
        </p:blipFill>
        <p:spPr>
          <a:xfrm>
            <a:off x="5406501" y="2567354"/>
            <a:ext cx="3422456" cy="3877518"/>
          </a:xfrm>
          <a:prstGeom prst="rect">
            <a:avLst/>
          </a:prstGeom>
        </p:spPr>
      </p:pic>
      <p:sp>
        <p:nvSpPr>
          <p:cNvPr id="12" name="Right Arrow 11"/>
          <p:cNvSpPr/>
          <p:nvPr/>
        </p:nvSpPr>
        <p:spPr>
          <a:xfrm>
            <a:off x="4908058" y="5713718"/>
            <a:ext cx="431918" cy="17032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7957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Any Questions?</a:t>
            </a:r>
            <a:endParaRPr lang="en-US" sz="36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9018" y="1600200"/>
            <a:ext cx="4525963" cy="4525963"/>
          </a:xfrm>
        </p:spPr>
      </p:pic>
      <p:sp>
        <p:nvSpPr>
          <p:cNvPr id="3" name="Slide Number Placeholder 2"/>
          <p:cNvSpPr>
            <a:spLocks noGrp="1"/>
          </p:cNvSpPr>
          <p:nvPr>
            <p:ph type="sldNum" sz="quarter" idx="12"/>
          </p:nvPr>
        </p:nvSpPr>
        <p:spPr/>
        <p:txBody>
          <a:bodyPr/>
          <a:lstStyle/>
          <a:p>
            <a:fld id="{9041FEBA-683F-B44C-A647-A4FB58DC8725}" type="slidenum">
              <a:rPr lang="en-US" smtClean="0"/>
              <a:t>53</a:t>
            </a:fld>
            <a:endParaRPr lang="en-US"/>
          </a:p>
        </p:txBody>
      </p:sp>
    </p:spTree>
    <p:extLst>
      <p:ext uri="{BB962C8B-B14F-4D97-AF65-F5344CB8AC3E}">
        <p14:creationId xmlns:p14="http://schemas.microsoft.com/office/powerpoint/2010/main" val="908994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1</a:t>
            </a:r>
            <a:r>
              <a:rPr lang="en-US" sz="3600" dirty="0" smtClean="0"/>
              <a:t>. What Some Have Said About </a:t>
            </a:r>
            <a:br>
              <a:rPr lang="en-US" sz="3600" dirty="0" smtClean="0"/>
            </a:br>
            <a:r>
              <a:rPr lang="en-US" sz="3600" dirty="0" smtClean="0"/>
              <a:t>Quantum Computers</a:t>
            </a:r>
            <a:endParaRPr lang="en-US" sz="3600" dirty="0"/>
          </a:p>
        </p:txBody>
      </p:sp>
      <p:pic>
        <p:nvPicPr>
          <p:cNvPr id="6" name="Picture 5"/>
          <p:cNvPicPr>
            <a:picLocks noChangeAspect="1"/>
          </p:cNvPicPr>
          <p:nvPr/>
        </p:nvPicPr>
        <p:blipFill>
          <a:blip r:embed="rId2">
            <a:lum bright="70000" contrast="-70000"/>
          </a:blip>
          <a:stretch>
            <a:fillRect/>
          </a:stretch>
        </p:blipFill>
        <p:spPr>
          <a:xfrm>
            <a:off x="4930588" y="1752079"/>
            <a:ext cx="3939901" cy="1673038"/>
          </a:xfrm>
          <a:prstGeom prst="rect">
            <a:avLst/>
          </a:prstGeom>
          <a:ln>
            <a:solidFill>
              <a:schemeClr val="accent1"/>
            </a:solidFill>
          </a:ln>
        </p:spPr>
      </p:pic>
      <p:pic>
        <p:nvPicPr>
          <p:cNvPr id="7" name="Picture 6"/>
          <p:cNvPicPr>
            <a:picLocks noChangeAspect="1"/>
          </p:cNvPicPr>
          <p:nvPr/>
        </p:nvPicPr>
        <p:blipFill>
          <a:blip r:embed="rId3">
            <a:lum bright="70000" contrast="-70000"/>
          </a:blip>
          <a:stretch>
            <a:fillRect/>
          </a:stretch>
        </p:blipFill>
        <p:spPr>
          <a:xfrm>
            <a:off x="394447" y="1804587"/>
            <a:ext cx="3711388" cy="1066132"/>
          </a:xfrm>
          <a:prstGeom prst="rect">
            <a:avLst/>
          </a:prstGeom>
          <a:ln>
            <a:solidFill>
              <a:schemeClr val="accent2">
                <a:lumMod val="40000"/>
                <a:lumOff val="60000"/>
              </a:schemeClr>
            </a:solidFill>
          </a:ln>
        </p:spPr>
      </p:pic>
      <p:pic>
        <p:nvPicPr>
          <p:cNvPr id="8" name="Picture 7"/>
          <p:cNvPicPr>
            <a:picLocks noChangeAspect="1"/>
          </p:cNvPicPr>
          <p:nvPr/>
        </p:nvPicPr>
        <p:blipFill rotWithShape="1">
          <a:blip r:embed="rId4">
            <a:lum bright="70000" contrast="-70000"/>
          </a:blip>
          <a:srcRect l="800"/>
          <a:stretch/>
        </p:blipFill>
        <p:spPr>
          <a:xfrm>
            <a:off x="718027" y="3228139"/>
            <a:ext cx="3498371" cy="1176806"/>
          </a:xfrm>
          <a:prstGeom prst="rect">
            <a:avLst/>
          </a:prstGeom>
          <a:ln>
            <a:solidFill>
              <a:schemeClr val="tx1">
                <a:lumMod val="50000"/>
                <a:lumOff val="50000"/>
              </a:schemeClr>
            </a:solidFill>
          </a:ln>
        </p:spPr>
      </p:pic>
      <p:pic>
        <p:nvPicPr>
          <p:cNvPr id="20" name="Picture 19"/>
          <p:cNvPicPr>
            <a:picLocks noChangeAspect="1"/>
          </p:cNvPicPr>
          <p:nvPr/>
        </p:nvPicPr>
        <p:blipFill>
          <a:blip r:embed="rId5">
            <a:lum bright="70000" contrast="-70000"/>
          </a:blip>
          <a:stretch>
            <a:fillRect/>
          </a:stretch>
        </p:blipFill>
        <p:spPr>
          <a:xfrm>
            <a:off x="1075059" y="4816795"/>
            <a:ext cx="3941675" cy="1309265"/>
          </a:xfrm>
          <a:prstGeom prst="rect">
            <a:avLst/>
          </a:prstGeom>
          <a:ln>
            <a:solidFill>
              <a:schemeClr val="tx1">
                <a:lumMod val="50000"/>
                <a:lumOff val="50000"/>
              </a:schemeClr>
            </a:solidFill>
          </a:ln>
        </p:spPr>
      </p:pic>
      <p:pic>
        <p:nvPicPr>
          <p:cNvPr id="9" name="Picture 8"/>
          <p:cNvPicPr>
            <a:picLocks noChangeAspect="1"/>
          </p:cNvPicPr>
          <p:nvPr/>
        </p:nvPicPr>
        <p:blipFill>
          <a:blip r:embed="rId6">
            <a:lum bright="70000" contrast="-70000"/>
          </a:blip>
          <a:stretch>
            <a:fillRect/>
          </a:stretch>
        </p:blipFill>
        <p:spPr>
          <a:xfrm>
            <a:off x="5362856" y="4251875"/>
            <a:ext cx="3323944" cy="984634"/>
          </a:xfrm>
          <a:prstGeom prst="rect">
            <a:avLst/>
          </a:prstGeom>
          <a:ln>
            <a:solidFill>
              <a:srgbClr val="FFC000"/>
            </a:solidFill>
          </a:ln>
        </p:spPr>
      </p:pic>
      <p:pic>
        <p:nvPicPr>
          <p:cNvPr id="13" name="Picture 12"/>
          <p:cNvPicPr>
            <a:picLocks noChangeAspect="1"/>
          </p:cNvPicPr>
          <p:nvPr/>
        </p:nvPicPr>
        <p:blipFill>
          <a:blip r:embed="rId7"/>
          <a:stretch>
            <a:fillRect/>
          </a:stretch>
        </p:blipFill>
        <p:spPr>
          <a:xfrm>
            <a:off x="2812999" y="2079586"/>
            <a:ext cx="3410426" cy="3200847"/>
          </a:xfrm>
          <a:prstGeom prst="rect">
            <a:avLst/>
          </a:prstGeom>
        </p:spPr>
      </p:pic>
      <p:cxnSp>
        <p:nvCxnSpPr>
          <p:cNvPr id="15" name="Straight Connector 14"/>
          <p:cNvCxnSpPr/>
          <p:nvPr/>
        </p:nvCxnSpPr>
        <p:spPr>
          <a:xfrm>
            <a:off x="3415553" y="3087205"/>
            <a:ext cx="493059" cy="0"/>
          </a:xfrm>
          <a:prstGeom prst="line">
            <a:avLst/>
          </a:prstGeom>
          <a:ln w="190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177553" y="4021397"/>
            <a:ext cx="493059" cy="0"/>
          </a:xfrm>
          <a:prstGeom prst="line">
            <a:avLst/>
          </a:prstGeom>
          <a:ln w="19050">
            <a:solidFill>
              <a:srgbClr val="FFC000"/>
            </a:solidFill>
          </a:ln>
        </p:spPr>
        <p:style>
          <a:lnRef idx="2">
            <a:schemeClr val="accent1"/>
          </a:lnRef>
          <a:fillRef idx="0">
            <a:schemeClr val="accent1"/>
          </a:fillRef>
          <a:effectRef idx="1">
            <a:schemeClr val="accent1"/>
          </a:effectRef>
          <a:fontRef idx="minor">
            <a:schemeClr val="tx1"/>
          </a:fontRef>
        </p:style>
      </p:cxnSp>
      <p:sp>
        <p:nvSpPr>
          <p:cNvPr id="18" name="Rounded Rectangular Callout 17"/>
          <p:cNvSpPr/>
          <p:nvPr/>
        </p:nvSpPr>
        <p:spPr>
          <a:xfrm>
            <a:off x="4105835" y="2382512"/>
            <a:ext cx="842682" cy="379850"/>
          </a:xfrm>
          <a:prstGeom prst="wedgeRoundRectCallout">
            <a:avLst>
              <a:gd name="adj1" fmla="val -63387"/>
              <a:gd name="adj2" fmla="val -13022"/>
              <a:gd name="adj3" fmla="val 16667"/>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Quantum </a:t>
            </a:r>
          </a:p>
          <a:p>
            <a:pPr algn="ctr"/>
            <a:r>
              <a:rPr lang="en-US" sz="1000" b="1" dirty="0" smtClean="0">
                <a:solidFill>
                  <a:schemeClr val="bg1"/>
                </a:solidFill>
                <a:latin typeface="Arial" panose="020B0604020202020204" pitchFamily="34" charset="0"/>
                <a:cs typeface="Arial" panose="020B0604020202020204" pitchFamily="34" charset="0"/>
              </a:rPr>
              <a:t>Computer</a:t>
            </a:r>
            <a:endParaRPr lang="en-US" sz="1000" b="1" dirty="0">
              <a:solidFill>
                <a:schemeClr val="bg1"/>
              </a:solidFill>
              <a:latin typeface="Arial" panose="020B0604020202020204" pitchFamily="34" charset="0"/>
              <a:cs typeface="Arial" panose="020B0604020202020204" pitchFamily="34" charset="0"/>
            </a:endParaRPr>
          </a:p>
        </p:txBody>
      </p:sp>
      <p:sp>
        <p:nvSpPr>
          <p:cNvPr id="19" name="Rounded Rectangular Callout 18"/>
          <p:cNvSpPr/>
          <p:nvPr/>
        </p:nvSpPr>
        <p:spPr>
          <a:xfrm>
            <a:off x="3227295" y="4021397"/>
            <a:ext cx="894882" cy="379850"/>
          </a:xfrm>
          <a:prstGeom prst="wedgeRoundRectCallout">
            <a:avLst>
              <a:gd name="adj1" fmla="val 46188"/>
              <a:gd name="adj2" fmla="val -83824"/>
              <a:gd name="adj3" fmla="val 16667"/>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bg1"/>
                </a:solidFill>
                <a:latin typeface="Arial" panose="020B0604020202020204" pitchFamily="34" charset="0"/>
                <a:cs typeface="Arial" panose="020B0604020202020204" pitchFamily="34" charset="0"/>
              </a:rPr>
              <a:t>Encryption</a:t>
            </a:r>
            <a:endParaRPr lang="en-US" sz="1000" b="1" dirty="0">
              <a:solidFill>
                <a:schemeClr val="bg1"/>
              </a:solidFill>
              <a:latin typeface="Arial" panose="020B0604020202020204" pitchFamily="34" charset="0"/>
              <a:cs typeface="Arial" panose="020B0604020202020204" pitchFamily="34" charset="0"/>
            </a:endParaRPr>
          </a:p>
        </p:txBody>
      </p:sp>
      <p:sp>
        <p:nvSpPr>
          <p:cNvPr id="21" name="Slide Number Placeholder 20"/>
          <p:cNvSpPr>
            <a:spLocks noGrp="1"/>
          </p:cNvSpPr>
          <p:nvPr>
            <p:ph type="sldNum" sz="quarter" idx="12"/>
          </p:nvPr>
        </p:nvSpPr>
        <p:spPr/>
        <p:txBody>
          <a:bodyPr/>
          <a:lstStyle/>
          <a:p>
            <a:fld id="{9041FEBA-683F-B44C-A647-A4FB58DC8725}" type="slidenum">
              <a:rPr lang="en-US" smtClean="0"/>
              <a:t>6</a:t>
            </a:fld>
            <a:endParaRPr lang="en-US"/>
          </a:p>
        </p:txBody>
      </p:sp>
    </p:spTree>
    <p:extLst>
      <p:ext uri="{BB962C8B-B14F-4D97-AF65-F5344CB8AC3E}">
        <p14:creationId xmlns:p14="http://schemas.microsoft.com/office/powerpoint/2010/main" val="1812630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2. The Actual Situation Now</a:t>
            </a:r>
            <a:endParaRPr lang="en-US" sz="3600" dirty="0"/>
          </a:p>
        </p:txBody>
      </p:sp>
      <p:sp>
        <p:nvSpPr>
          <p:cNvPr id="17" name="Content Placeholder 2"/>
          <p:cNvSpPr>
            <a:spLocks noGrp="1"/>
          </p:cNvSpPr>
          <p:nvPr>
            <p:ph idx="1"/>
          </p:nvPr>
        </p:nvSpPr>
        <p:spPr>
          <a:xfrm>
            <a:off x="457199" y="1600200"/>
            <a:ext cx="8399929" cy="4525963"/>
          </a:xfrm>
        </p:spPr>
        <p:txBody>
          <a:bodyPr/>
          <a:lstStyle/>
          <a:p>
            <a:r>
              <a:rPr lang="en-US" dirty="0" smtClean="0"/>
              <a:t>Who is considered as non-post-quantum secure?</a:t>
            </a:r>
            <a:endParaRPr lang="en-US" dirty="0"/>
          </a:p>
          <a:p>
            <a:pPr lvl="3"/>
            <a:endParaRPr lang="en-US" dirty="0"/>
          </a:p>
          <a:p>
            <a:pPr lvl="2"/>
            <a:endParaRPr lang="en-US" dirty="0" smtClean="0"/>
          </a:p>
          <a:p>
            <a:pPr marL="914400" lvl="2" indent="0">
              <a:buNone/>
            </a:pPr>
            <a:endParaRPr lang="en-US" dirty="0" smtClean="0"/>
          </a:p>
        </p:txBody>
      </p:sp>
      <p:graphicFrame>
        <p:nvGraphicFramePr>
          <p:cNvPr id="10" name="Table 9"/>
          <p:cNvGraphicFramePr>
            <a:graphicFrameLocks noGrp="1"/>
          </p:cNvGraphicFramePr>
          <p:nvPr>
            <p:extLst/>
          </p:nvPr>
        </p:nvGraphicFramePr>
        <p:xfrm>
          <a:off x="1033180" y="2490993"/>
          <a:ext cx="7653620" cy="2225040"/>
        </p:xfrm>
        <a:graphic>
          <a:graphicData uri="http://schemas.openxmlformats.org/drawingml/2006/table">
            <a:tbl>
              <a:tblPr firstRow="1" bandRow="1">
                <a:tableStyleId>{5C22544A-7EE6-4342-B048-85BDC9FD1C3A}</a:tableStyleId>
              </a:tblPr>
              <a:tblGrid>
                <a:gridCol w="4327714">
                  <a:extLst>
                    <a:ext uri="{9D8B030D-6E8A-4147-A177-3AD203B41FA5}">
                      <a16:colId xmlns:a16="http://schemas.microsoft.com/office/drawing/2014/main" val="1041780924"/>
                    </a:ext>
                  </a:extLst>
                </a:gridCol>
                <a:gridCol w="3325906">
                  <a:extLst>
                    <a:ext uri="{9D8B030D-6E8A-4147-A177-3AD203B41FA5}">
                      <a16:colId xmlns:a16="http://schemas.microsoft.com/office/drawing/2014/main" val="536942180"/>
                    </a:ext>
                  </a:extLst>
                </a:gridCol>
              </a:tblGrid>
              <a:tr h="370840">
                <a:tc>
                  <a:txBody>
                    <a:bodyPr/>
                    <a:lstStyle/>
                    <a:p>
                      <a:r>
                        <a:rPr lang="en-US" dirty="0" smtClean="0">
                          <a:latin typeface="Avenir Book" panose="02000503020000020003" pitchFamily="2" charset="0"/>
                        </a:rPr>
                        <a:t>Algorithm</a:t>
                      </a:r>
                      <a:endParaRPr lang="en-US" dirty="0">
                        <a:latin typeface="Avenir Book" panose="02000503020000020003" pitchFamily="2" charset="0"/>
                      </a:endParaRPr>
                    </a:p>
                  </a:txBody>
                  <a:tcPr anchor="ctr"/>
                </a:tc>
                <a:tc>
                  <a:txBody>
                    <a:bodyPr/>
                    <a:lstStyle/>
                    <a:p>
                      <a:r>
                        <a:rPr lang="en-US" dirty="0" smtClean="0">
                          <a:latin typeface="Avenir Book" panose="02000503020000020003" pitchFamily="2" charset="0"/>
                        </a:rPr>
                        <a:t>Secure in Post-quantum Era?</a:t>
                      </a:r>
                      <a:endParaRPr lang="en-US" dirty="0">
                        <a:latin typeface="Avenir Book" panose="02000503020000020003" pitchFamily="2" charset="0"/>
                      </a:endParaRPr>
                    </a:p>
                  </a:txBody>
                  <a:tcPr anchor="ctr"/>
                </a:tc>
                <a:extLst>
                  <a:ext uri="{0D108BD9-81ED-4DB2-BD59-A6C34878D82A}">
                    <a16:rowId xmlns:a16="http://schemas.microsoft.com/office/drawing/2014/main" val="2068008245"/>
                  </a:ext>
                </a:extLst>
              </a:tr>
              <a:tr h="370840">
                <a:tc>
                  <a:txBody>
                    <a:bodyPr/>
                    <a:lstStyle/>
                    <a:p>
                      <a:r>
                        <a:rPr lang="en-US" dirty="0" smtClean="0">
                          <a:latin typeface="Avenir Book" panose="02000503020000020003" pitchFamily="2" charset="0"/>
                        </a:rPr>
                        <a:t>RSA-1024, -2048, -4096</a:t>
                      </a:r>
                      <a:endParaRPr lang="en-US" dirty="0">
                        <a:latin typeface="Avenir Book" panose="02000503020000020003" pitchFamily="2" charset="0"/>
                      </a:endParaRPr>
                    </a:p>
                  </a:txBody>
                  <a:tcPr/>
                </a:tc>
                <a:tc>
                  <a:txBody>
                    <a:bodyPr/>
                    <a:lstStyle/>
                    <a:p>
                      <a:r>
                        <a:rPr lang="en-US" dirty="0" smtClean="0">
                          <a:solidFill>
                            <a:srgbClr val="FF0000"/>
                          </a:solidFill>
                          <a:latin typeface="Avenir Book" panose="02000503020000020003" pitchFamily="2" charset="0"/>
                        </a:rPr>
                        <a:t>No</a:t>
                      </a:r>
                      <a:endParaRPr lang="en-US" dirty="0">
                        <a:solidFill>
                          <a:srgbClr val="FF0000"/>
                        </a:solidFill>
                        <a:latin typeface="Avenir Book" panose="02000503020000020003" pitchFamily="2" charset="0"/>
                      </a:endParaRPr>
                    </a:p>
                  </a:txBody>
                  <a:tcPr/>
                </a:tc>
                <a:extLst>
                  <a:ext uri="{0D108BD9-81ED-4DB2-BD59-A6C34878D82A}">
                    <a16:rowId xmlns:a16="http://schemas.microsoft.com/office/drawing/2014/main" val="2953121597"/>
                  </a:ext>
                </a:extLst>
              </a:tr>
              <a:tr h="370840">
                <a:tc>
                  <a:txBody>
                    <a:bodyPr/>
                    <a:lstStyle/>
                    <a:p>
                      <a:r>
                        <a:rPr lang="en-US" dirty="0" smtClean="0">
                          <a:latin typeface="Avenir Book" panose="02000503020000020003" pitchFamily="2" charset="0"/>
                        </a:rPr>
                        <a:t>Elliptic</a:t>
                      </a:r>
                      <a:r>
                        <a:rPr lang="en-US" baseline="0" dirty="0" smtClean="0">
                          <a:latin typeface="Avenir Book" panose="02000503020000020003" pitchFamily="2" charset="0"/>
                        </a:rPr>
                        <a:t> Curve</a:t>
                      </a:r>
                      <a:r>
                        <a:rPr lang="en-US" dirty="0" smtClean="0">
                          <a:latin typeface="Avenir Book" panose="02000503020000020003" pitchFamily="2" charset="0"/>
                        </a:rPr>
                        <a:t> Crypto</a:t>
                      </a:r>
                      <a:r>
                        <a:rPr lang="en-US" baseline="0" dirty="0" smtClean="0">
                          <a:latin typeface="Avenir Book" panose="02000503020000020003" pitchFamily="2" charset="0"/>
                        </a:rPr>
                        <a:t> (ECC)</a:t>
                      </a:r>
                      <a:r>
                        <a:rPr lang="en-US" dirty="0" smtClean="0">
                          <a:latin typeface="Avenir Book" panose="02000503020000020003" pitchFamily="2" charset="0"/>
                        </a:rPr>
                        <a:t>-256,</a:t>
                      </a:r>
                      <a:r>
                        <a:rPr lang="en-US" baseline="0" dirty="0" smtClean="0">
                          <a:latin typeface="Avenir Book" panose="02000503020000020003" pitchFamily="2" charset="0"/>
                        </a:rPr>
                        <a:t> -521</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3567341598"/>
                  </a:ext>
                </a:extLst>
              </a:tr>
              <a:tr h="370840">
                <a:tc>
                  <a:txBody>
                    <a:bodyPr/>
                    <a:lstStyle/>
                    <a:p>
                      <a:r>
                        <a:rPr lang="en-US" dirty="0" err="1" smtClean="0">
                          <a:latin typeface="Avenir Book" panose="02000503020000020003" pitchFamily="2" charset="0"/>
                        </a:rPr>
                        <a:t>Diffie</a:t>
                      </a:r>
                      <a:r>
                        <a:rPr lang="en-US" dirty="0" smtClean="0">
                          <a:latin typeface="Avenir Book" panose="02000503020000020003" pitchFamily="2" charset="0"/>
                        </a:rPr>
                        <a:t>-Hellman</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1024725645"/>
                  </a:ext>
                </a:extLst>
              </a:tr>
              <a:tr h="370840">
                <a:tc>
                  <a:txBody>
                    <a:bodyPr/>
                    <a:lstStyle/>
                    <a:p>
                      <a:r>
                        <a:rPr lang="en-US" dirty="0" smtClean="0">
                          <a:latin typeface="Avenir Book" panose="02000503020000020003" pitchFamily="2" charset="0"/>
                        </a:rPr>
                        <a:t>ECC </a:t>
                      </a:r>
                      <a:r>
                        <a:rPr lang="en-US" dirty="0" err="1" smtClean="0">
                          <a:latin typeface="Avenir Book" panose="02000503020000020003" pitchFamily="2" charset="0"/>
                        </a:rPr>
                        <a:t>Diffie</a:t>
                      </a:r>
                      <a:r>
                        <a:rPr lang="en-US" dirty="0" smtClean="0">
                          <a:latin typeface="Avenir Book" panose="02000503020000020003" pitchFamily="2" charset="0"/>
                        </a:rPr>
                        <a:t>-Hellman</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2996701371"/>
                  </a:ext>
                </a:extLst>
              </a:tr>
              <a:tr h="370840">
                <a:tc>
                  <a:txBody>
                    <a:bodyPr/>
                    <a:lstStyle/>
                    <a:p>
                      <a:r>
                        <a:rPr lang="en-US" dirty="0" smtClean="0">
                          <a:latin typeface="Avenir Book" panose="02000503020000020003" pitchFamily="2" charset="0"/>
                        </a:rPr>
                        <a:t>AES-128, -192</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4050531330"/>
                  </a:ext>
                </a:extLst>
              </a:tr>
            </a:tbl>
          </a:graphicData>
        </a:graphic>
      </p:graphicFrame>
      <p:sp>
        <p:nvSpPr>
          <p:cNvPr id="24" name="Slide Number Placeholder 23"/>
          <p:cNvSpPr>
            <a:spLocks noGrp="1"/>
          </p:cNvSpPr>
          <p:nvPr>
            <p:ph type="sldNum" sz="quarter" idx="12"/>
          </p:nvPr>
        </p:nvSpPr>
        <p:spPr/>
        <p:txBody>
          <a:bodyPr/>
          <a:lstStyle/>
          <a:p>
            <a:fld id="{9041FEBA-683F-B44C-A647-A4FB58DC8725}" type="slidenum">
              <a:rPr lang="en-US" smtClean="0"/>
              <a:t>7</a:t>
            </a:fld>
            <a:endParaRPr lang="en-US"/>
          </a:p>
        </p:txBody>
      </p:sp>
    </p:spTree>
    <p:extLst>
      <p:ext uri="{BB962C8B-B14F-4D97-AF65-F5344CB8AC3E}">
        <p14:creationId xmlns:p14="http://schemas.microsoft.com/office/powerpoint/2010/main" val="3638457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2. The Actual Situation Now</a:t>
            </a:r>
            <a:endParaRPr lang="en-US" sz="3600" dirty="0"/>
          </a:p>
        </p:txBody>
      </p:sp>
      <p:sp>
        <p:nvSpPr>
          <p:cNvPr id="17" name="Content Placeholder 2"/>
          <p:cNvSpPr>
            <a:spLocks noGrp="1"/>
          </p:cNvSpPr>
          <p:nvPr>
            <p:ph idx="1"/>
          </p:nvPr>
        </p:nvSpPr>
        <p:spPr>
          <a:xfrm>
            <a:off x="457199" y="1600200"/>
            <a:ext cx="8399929" cy="4525963"/>
          </a:xfrm>
        </p:spPr>
        <p:txBody>
          <a:bodyPr/>
          <a:lstStyle/>
          <a:p>
            <a:r>
              <a:rPr lang="en-US" dirty="0" smtClean="0"/>
              <a:t>Who is considered as non-post-quantum secure?</a:t>
            </a:r>
            <a:endParaRPr lang="en-US" dirty="0"/>
          </a:p>
          <a:p>
            <a:pPr lvl="3"/>
            <a:endParaRPr lang="en-US" dirty="0"/>
          </a:p>
          <a:p>
            <a:pPr lvl="2"/>
            <a:endParaRPr lang="en-US" dirty="0" smtClean="0"/>
          </a:p>
          <a:p>
            <a:pPr marL="914400" lvl="2" indent="0">
              <a:buNone/>
            </a:pP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527" y="2285439"/>
            <a:ext cx="5876925" cy="2914650"/>
          </a:xfrm>
          <a:prstGeom prst="rect">
            <a:avLst/>
          </a:prstGeom>
          <a:ln>
            <a:solidFill>
              <a:schemeClr val="tx1">
                <a:lumMod val="50000"/>
                <a:lumOff val="50000"/>
              </a:schemeClr>
            </a:solidFill>
          </a:ln>
        </p:spPr>
      </p:pic>
      <p:sp>
        <p:nvSpPr>
          <p:cNvPr id="11" name="TextBox 10"/>
          <p:cNvSpPr txBox="1"/>
          <p:nvPr/>
        </p:nvSpPr>
        <p:spPr>
          <a:xfrm>
            <a:off x="3147775" y="5299049"/>
            <a:ext cx="3018775" cy="492443"/>
          </a:xfrm>
          <a:prstGeom prst="rect">
            <a:avLst/>
          </a:prstGeom>
          <a:noFill/>
          <a:ln w="19050">
            <a:solidFill>
              <a:srgbClr val="0070C0"/>
            </a:solidFill>
          </a:ln>
        </p:spPr>
        <p:txBody>
          <a:bodyPr wrap="none" rtlCol="0">
            <a:spAutoFit/>
          </a:bodyPr>
          <a:lstStyle/>
          <a:p>
            <a:pPr algn="ctr"/>
            <a:r>
              <a:rPr lang="en-US" sz="1400" dirty="0">
                <a:latin typeface="Avenir Book" panose="02000503020000020003" pitchFamily="2" charset="0"/>
              </a:rPr>
              <a:t> (log N)</a:t>
            </a:r>
            <a:r>
              <a:rPr lang="en-US" sz="1400" baseline="30000" dirty="0">
                <a:latin typeface="Avenir Book" panose="02000503020000020003" pitchFamily="2" charset="0"/>
              </a:rPr>
              <a:t>2</a:t>
            </a:r>
            <a:r>
              <a:rPr lang="en-US" sz="1400" dirty="0">
                <a:latin typeface="Avenir Book" panose="02000503020000020003" pitchFamily="2" charset="0"/>
              </a:rPr>
              <a:t>(log(log (N))(log(log(log(N</a:t>
            </a:r>
            <a:r>
              <a:rPr lang="en-US" sz="1400" dirty="0" smtClean="0">
                <a:latin typeface="Avenir Book" panose="02000503020000020003" pitchFamily="2" charset="0"/>
              </a:rPr>
              <a:t>)))</a:t>
            </a:r>
          </a:p>
          <a:p>
            <a:pPr algn="ctr"/>
            <a:r>
              <a:rPr lang="en-US" sz="1100" dirty="0">
                <a:solidFill>
                  <a:schemeClr val="tx1">
                    <a:lumMod val="50000"/>
                    <a:lumOff val="50000"/>
                  </a:schemeClr>
                </a:solidFill>
                <a:latin typeface="Avenir Book" panose="02000503020000020003" pitchFamily="2" charset="0"/>
              </a:rPr>
              <a:t>N: key size in decimal </a:t>
            </a:r>
            <a:r>
              <a:rPr lang="en-US" sz="1100" dirty="0" smtClean="0">
                <a:solidFill>
                  <a:schemeClr val="tx1">
                    <a:lumMod val="50000"/>
                    <a:lumOff val="50000"/>
                  </a:schemeClr>
                </a:solidFill>
                <a:latin typeface="Avenir Book" panose="02000503020000020003" pitchFamily="2" charset="0"/>
              </a:rPr>
              <a:t>digits</a:t>
            </a:r>
            <a:endParaRPr lang="en-US" sz="1100" dirty="0">
              <a:solidFill>
                <a:schemeClr val="tx1">
                  <a:lumMod val="50000"/>
                  <a:lumOff val="50000"/>
                </a:schemeClr>
              </a:solidFill>
              <a:latin typeface="Avenir Book" panose="02000503020000020003" pitchFamily="2" charset="0"/>
            </a:endParaRPr>
          </a:p>
        </p:txBody>
      </p:sp>
      <p:sp>
        <p:nvSpPr>
          <p:cNvPr id="12" name="TextBox 11"/>
          <p:cNvSpPr txBox="1"/>
          <p:nvPr/>
        </p:nvSpPr>
        <p:spPr>
          <a:xfrm>
            <a:off x="1553974" y="6607538"/>
            <a:ext cx="3865161" cy="276999"/>
          </a:xfrm>
          <a:prstGeom prst="rect">
            <a:avLst/>
          </a:prstGeom>
          <a:noFill/>
        </p:spPr>
        <p:txBody>
          <a:bodyPr wrap="none" rtlCol="0">
            <a:spAutoFit/>
          </a:bodyPr>
          <a:lstStyle/>
          <a:p>
            <a:r>
              <a:rPr lang="en-US" sz="1200" dirty="0" smtClean="0">
                <a:latin typeface="Avenir Book" panose="02000503020000020003" pitchFamily="2" charset="0"/>
              </a:rPr>
              <a:t>* </a:t>
            </a:r>
            <a:r>
              <a:rPr lang="en-US" sz="1200" dirty="0">
                <a:latin typeface="Avenir Book" panose="02000503020000020003" pitchFamily="2" charset="0"/>
              </a:rPr>
              <a:t>Zak </a:t>
            </a:r>
            <a:r>
              <a:rPr lang="en-US" sz="1200" dirty="0" err="1">
                <a:latin typeface="Avenir Book" panose="02000503020000020003" pitchFamily="2" charset="0"/>
              </a:rPr>
              <a:t>Burkley</a:t>
            </a:r>
            <a:r>
              <a:rPr lang="en-US" sz="1200" dirty="0">
                <a:latin typeface="Avenir Book" panose="02000503020000020003" pitchFamily="2" charset="0"/>
              </a:rPr>
              <a:t>, The Teachings of a Quantum Cat, </a:t>
            </a:r>
            <a:r>
              <a:rPr lang="en-US" sz="1200" dirty="0" smtClean="0">
                <a:latin typeface="Avenir Book" panose="02000503020000020003" pitchFamily="2" charset="0"/>
              </a:rPr>
              <a:t>2016</a:t>
            </a:r>
            <a:endParaRPr lang="en-US" sz="1200" dirty="0">
              <a:latin typeface="Avenir Book" panose="02000503020000020003" pitchFamily="2" charset="0"/>
            </a:endParaRPr>
          </a:p>
        </p:txBody>
      </p:sp>
      <p:sp>
        <p:nvSpPr>
          <p:cNvPr id="21" name="TextBox 20"/>
          <p:cNvSpPr txBox="1"/>
          <p:nvPr/>
        </p:nvSpPr>
        <p:spPr>
          <a:xfrm>
            <a:off x="3135005" y="3373432"/>
            <a:ext cx="3589444" cy="738664"/>
          </a:xfrm>
          <a:prstGeom prst="rect">
            <a:avLst/>
          </a:prstGeom>
          <a:noFill/>
          <a:ln w="19050">
            <a:solidFill>
              <a:srgbClr val="C00000"/>
            </a:solidFill>
          </a:ln>
        </p:spPr>
        <p:txBody>
          <a:bodyPr wrap="none" rtlCol="0">
            <a:spAutoFit/>
          </a:bodyPr>
          <a:lstStyle/>
          <a:p>
            <a:r>
              <a:rPr lang="en-US" sz="1400" dirty="0" smtClean="0">
                <a:latin typeface="Avenir Book" panose="02000503020000020003" pitchFamily="2" charset="0"/>
              </a:rPr>
              <a:t>To break a 768-bit (232 digits) RSA:</a:t>
            </a:r>
          </a:p>
          <a:p>
            <a:pPr marL="285750" indent="-285750">
              <a:buFont typeface="Arial" panose="020B0604020202020204" pitchFamily="34" charset="0"/>
              <a:buChar char="•"/>
            </a:pPr>
            <a:r>
              <a:rPr lang="en-US" sz="1400" dirty="0" smtClean="0">
                <a:latin typeface="Avenir Book" panose="02000503020000020003" pitchFamily="2" charset="0"/>
              </a:rPr>
              <a:t>2 years for a current super computer</a:t>
            </a:r>
          </a:p>
          <a:p>
            <a:pPr marL="285750" indent="-285750">
              <a:buFont typeface="Arial" panose="020B0604020202020204" pitchFamily="34" charset="0"/>
              <a:buChar char="•"/>
            </a:pPr>
            <a:r>
              <a:rPr lang="en-US" sz="1400" dirty="0" smtClean="0">
                <a:solidFill>
                  <a:srgbClr val="FF0000"/>
                </a:solidFill>
                <a:latin typeface="Avenir Book" panose="02000503020000020003" pitchFamily="2" charset="0"/>
              </a:rPr>
              <a:t>1 nanosecond </a:t>
            </a:r>
            <a:r>
              <a:rPr lang="en-US" sz="1400" dirty="0" smtClean="0">
                <a:latin typeface="Avenir Book" panose="02000503020000020003" pitchFamily="2" charset="0"/>
              </a:rPr>
              <a:t>for a quantum computer</a:t>
            </a:r>
          </a:p>
        </p:txBody>
      </p:sp>
      <p:sp>
        <p:nvSpPr>
          <p:cNvPr id="23" name="Rectangle 22"/>
          <p:cNvSpPr/>
          <p:nvPr/>
        </p:nvSpPr>
        <p:spPr>
          <a:xfrm>
            <a:off x="7447074" y="2213614"/>
            <a:ext cx="351378" cy="369332"/>
          </a:xfrm>
          <a:prstGeom prst="rect">
            <a:avLst/>
          </a:prstGeom>
        </p:spPr>
        <p:txBody>
          <a:bodyPr wrap="none">
            <a:spAutoFit/>
          </a:bodyPr>
          <a:lstStyle/>
          <a:p>
            <a:r>
              <a:rPr lang="en-US" dirty="0">
                <a:latin typeface="Avenir Book" panose="02000503020000020003" pitchFamily="2" charset="0"/>
              </a:rPr>
              <a:t>* </a:t>
            </a:r>
            <a:endParaRPr lang="en-US" dirty="0"/>
          </a:p>
        </p:txBody>
      </p:sp>
      <p:sp>
        <p:nvSpPr>
          <p:cNvPr id="24" name="Slide Number Placeholder 23"/>
          <p:cNvSpPr>
            <a:spLocks noGrp="1"/>
          </p:cNvSpPr>
          <p:nvPr>
            <p:ph type="sldNum" sz="quarter" idx="12"/>
          </p:nvPr>
        </p:nvSpPr>
        <p:spPr/>
        <p:txBody>
          <a:bodyPr/>
          <a:lstStyle/>
          <a:p>
            <a:fld id="{9041FEBA-683F-B44C-A647-A4FB58DC8725}" type="slidenum">
              <a:rPr lang="en-US" smtClean="0"/>
              <a:t>8</a:t>
            </a:fld>
            <a:endParaRPr lang="en-US"/>
          </a:p>
        </p:txBody>
      </p:sp>
    </p:spTree>
    <p:extLst>
      <p:ext uri="{BB962C8B-B14F-4D97-AF65-F5344CB8AC3E}">
        <p14:creationId xmlns:p14="http://schemas.microsoft.com/office/powerpoint/2010/main" val="2135336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11" y="563794"/>
            <a:ext cx="8229600" cy="676868"/>
          </a:xfrm>
        </p:spPr>
        <p:txBody>
          <a:bodyPr>
            <a:normAutofit/>
          </a:bodyPr>
          <a:lstStyle/>
          <a:p>
            <a:r>
              <a:rPr lang="en-US" sz="3600" dirty="0" smtClean="0"/>
              <a:t>Ongoing Development</a:t>
            </a:r>
            <a:endParaRPr lang="en-US" sz="3600" dirty="0"/>
          </a:p>
        </p:txBody>
      </p:sp>
      <p:sp>
        <p:nvSpPr>
          <p:cNvPr id="24" name="Slide Number Placeholder 23"/>
          <p:cNvSpPr>
            <a:spLocks noGrp="1"/>
          </p:cNvSpPr>
          <p:nvPr>
            <p:ph type="sldNum" sz="quarter" idx="12"/>
          </p:nvPr>
        </p:nvSpPr>
        <p:spPr>
          <a:xfrm>
            <a:off x="8570930" y="6356350"/>
            <a:ext cx="537895" cy="365125"/>
          </a:xfrm>
        </p:spPr>
        <p:txBody>
          <a:bodyPr/>
          <a:lstStyle/>
          <a:p>
            <a:fld id="{9041FEBA-683F-B44C-A647-A4FB58DC8725}" type="slidenum">
              <a:rPr lang="en-US" smtClean="0"/>
              <a:t>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001" y="1627829"/>
            <a:ext cx="2587903" cy="19409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976" y="1636710"/>
            <a:ext cx="3166292" cy="191729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94" y="1489231"/>
            <a:ext cx="1822156" cy="266945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6066" y="4199812"/>
            <a:ext cx="3014670" cy="2108707"/>
          </a:xfrm>
          <a:prstGeom prst="rect">
            <a:avLst/>
          </a:prstGeom>
        </p:spPr>
      </p:pic>
      <p:sp>
        <p:nvSpPr>
          <p:cNvPr id="9" name="TextBox 8"/>
          <p:cNvSpPr txBox="1"/>
          <p:nvPr/>
        </p:nvSpPr>
        <p:spPr>
          <a:xfrm>
            <a:off x="681593" y="4158689"/>
            <a:ext cx="2659621" cy="369332"/>
          </a:xfrm>
          <a:prstGeom prst="rect">
            <a:avLst/>
          </a:prstGeom>
          <a:noFill/>
        </p:spPr>
        <p:txBody>
          <a:bodyPr wrap="square" rtlCol="0">
            <a:spAutoFit/>
          </a:bodyPr>
          <a:lstStyle/>
          <a:p>
            <a:r>
              <a:rPr lang="en-US" dirty="0" smtClean="0"/>
              <a:t>IBM 50 Qubits, 20 Qubits</a:t>
            </a:r>
            <a:endParaRPr lang="en-US" dirty="0"/>
          </a:p>
        </p:txBody>
      </p:sp>
      <p:sp>
        <p:nvSpPr>
          <p:cNvPr id="11" name="TextBox 10"/>
          <p:cNvSpPr txBox="1"/>
          <p:nvPr/>
        </p:nvSpPr>
        <p:spPr>
          <a:xfrm>
            <a:off x="3341215" y="3588421"/>
            <a:ext cx="1822156" cy="369332"/>
          </a:xfrm>
          <a:prstGeom prst="rect">
            <a:avLst/>
          </a:prstGeom>
          <a:noFill/>
        </p:spPr>
        <p:txBody>
          <a:bodyPr wrap="square" rtlCol="0">
            <a:spAutoFit/>
          </a:bodyPr>
          <a:lstStyle/>
          <a:p>
            <a:r>
              <a:rPr lang="en-US" dirty="0" smtClean="0"/>
              <a:t>Intel 49 Qubits</a:t>
            </a:r>
            <a:endParaRPr lang="en-US" dirty="0"/>
          </a:p>
        </p:txBody>
      </p:sp>
      <p:sp>
        <p:nvSpPr>
          <p:cNvPr id="12" name="TextBox 11"/>
          <p:cNvSpPr txBox="1"/>
          <p:nvPr/>
        </p:nvSpPr>
        <p:spPr>
          <a:xfrm>
            <a:off x="6585869" y="3588419"/>
            <a:ext cx="1822156" cy="369332"/>
          </a:xfrm>
          <a:prstGeom prst="rect">
            <a:avLst/>
          </a:prstGeom>
          <a:noFill/>
        </p:spPr>
        <p:txBody>
          <a:bodyPr wrap="square" rtlCol="0">
            <a:spAutoFit/>
          </a:bodyPr>
          <a:lstStyle/>
          <a:p>
            <a:r>
              <a:rPr lang="en-US" dirty="0" smtClean="0"/>
              <a:t>Google 72 Qubits</a:t>
            </a:r>
            <a:endParaRPr lang="en-US" dirty="0"/>
          </a:p>
        </p:txBody>
      </p:sp>
      <p:sp>
        <p:nvSpPr>
          <p:cNvPr id="13" name="TextBox 12"/>
          <p:cNvSpPr txBox="1"/>
          <p:nvPr/>
        </p:nvSpPr>
        <p:spPr>
          <a:xfrm>
            <a:off x="7102059" y="4884833"/>
            <a:ext cx="1822156" cy="369332"/>
          </a:xfrm>
          <a:prstGeom prst="rect">
            <a:avLst/>
          </a:prstGeom>
          <a:noFill/>
        </p:spPr>
        <p:txBody>
          <a:bodyPr wrap="square" rtlCol="0">
            <a:spAutoFit/>
          </a:bodyPr>
          <a:lstStyle/>
          <a:p>
            <a:r>
              <a:rPr lang="en-US" dirty="0" err="1" smtClean="0"/>
              <a:t>IonQ</a:t>
            </a:r>
            <a:r>
              <a:rPr lang="en-US" dirty="0" smtClean="0"/>
              <a:t> 160 Qubits</a:t>
            </a:r>
            <a:endParaRPr lang="en-US" dirty="0"/>
          </a:p>
        </p:txBody>
      </p:sp>
      <p:pic>
        <p:nvPicPr>
          <p:cNvPr id="14" name="Picture 2" descr="IBM Q System One"/>
          <p:cNvPicPr>
            <a:picLocks noChangeAspect="1" noChangeArrowheads="1"/>
          </p:cNvPicPr>
          <p:nvPr/>
        </p:nvPicPr>
        <p:blipFill rotWithShape="1">
          <a:blip r:embed="rId7">
            <a:extLst>
              <a:ext uri="{28A0092B-C50C-407E-A947-70E740481C1C}">
                <a14:useLocalDpi xmlns:a14="http://schemas.microsoft.com/office/drawing/2010/main" val="0"/>
              </a:ext>
            </a:extLst>
          </a:blip>
          <a:srcRect l="19939" r="18563"/>
          <a:stretch/>
        </p:blipFill>
        <p:spPr bwMode="auto">
          <a:xfrm>
            <a:off x="1615111" y="4513903"/>
            <a:ext cx="1640890" cy="179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2170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11269</TotalTime>
  <Words>4480</Words>
  <Application>Microsoft Office PowerPoint</Application>
  <PresentationFormat>On-screen Show (4:3)</PresentationFormat>
  <Paragraphs>940</Paragraphs>
  <Slides>53</Slides>
  <Notes>41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53</vt:i4>
      </vt:variant>
    </vt:vector>
  </HeadingPairs>
  <TitlesOfParts>
    <vt:vector size="67" baseType="lpstr">
      <vt:lpstr>Fontin</vt:lpstr>
      <vt:lpstr>宋体</vt:lpstr>
      <vt:lpstr>DengXian</vt:lpstr>
      <vt:lpstr>DengXian</vt:lpstr>
      <vt:lpstr>Arial</vt:lpstr>
      <vt:lpstr>Avenir Book</vt:lpstr>
      <vt:lpstr>Bell MT</vt:lpstr>
      <vt:lpstr>Berlin Sans FB</vt:lpstr>
      <vt:lpstr>Calibri</vt:lpstr>
      <vt:lpstr>Cambria Math</vt:lpstr>
      <vt:lpstr>Franklin Gothic Demi</vt:lpstr>
      <vt:lpstr>Times New Roman</vt:lpstr>
      <vt:lpstr>Wingdings</vt:lpstr>
      <vt:lpstr>Office Theme</vt:lpstr>
      <vt:lpstr>Post-Quantum Cryptographic Hardware Primitives on FPGAs - based on Ring-Learning with Errors (R-LWE)</vt:lpstr>
      <vt:lpstr>Acknowledgement</vt:lpstr>
      <vt:lpstr>Presentation Flow</vt:lpstr>
      <vt:lpstr>Presentation Flow</vt:lpstr>
      <vt:lpstr>1. What Some Have Said About  Quantum Computers</vt:lpstr>
      <vt:lpstr>1. What Some Have Said About  Quantum Computers</vt:lpstr>
      <vt:lpstr>2. The Actual Situation Now</vt:lpstr>
      <vt:lpstr>2. The Actual Situation Now</vt:lpstr>
      <vt:lpstr>Ongoing Development</vt:lpstr>
      <vt:lpstr>When Quantum Computers Come … </vt:lpstr>
      <vt:lpstr>Question </vt:lpstr>
      <vt:lpstr>How Pressing is the Issue?</vt:lpstr>
      <vt:lpstr>How Far Is It From Us?</vt:lpstr>
      <vt:lpstr>Applying Moore’s Law to Quantum Computers</vt:lpstr>
      <vt:lpstr>Quantum Computing Patents by Year</vt:lpstr>
      <vt:lpstr>Quantum Computer-based Cryptography vs  General Computer-based Quantum-proof Cryptography</vt:lpstr>
      <vt:lpstr>Quantum Computer-based Cryptography vs  General Computer-based Quantum-proof Cryptography</vt:lpstr>
      <vt:lpstr>Presentation Flow</vt:lpstr>
      <vt:lpstr>Post-Quantum Cryptography (PQC) Standardization (Round -1)</vt:lpstr>
      <vt:lpstr>Post-Quantum Cryptography (PQC) Standardization (Round -1)</vt:lpstr>
      <vt:lpstr>Why Learning with Error (LWE)?</vt:lpstr>
      <vt:lpstr>Why Learning with Error (LWE)?</vt:lpstr>
      <vt:lpstr>Post-Quantum Cryptography (PQC) Standardization (Round -2)</vt:lpstr>
      <vt:lpstr>PowerPoint Presentation</vt:lpstr>
      <vt:lpstr>Post-Quantum Cryptography (PQC) Standardization (Round -2)</vt:lpstr>
      <vt:lpstr>Post-Quantum Cryptography (PQC) Standardization (Round -2)</vt:lpstr>
      <vt:lpstr>PowerPoint Presentation</vt:lpstr>
      <vt:lpstr>Why Ring-LWE?</vt:lpstr>
      <vt:lpstr>Lattice-based (Ring-LWE)</vt:lpstr>
      <vt:lpstr>Presentation Flow</vt:lpstr>
      <vt:lpstr>Design Workflow</vt:lpstr>
      <vt:lpstr>Design Workflow</vt:lpstr>
      <vt:lpstr>Presentation Flow</vt:lpstr>
      <vt:lpstr>Ring-Learning with Error (R-LWE)</vt:lpstr>
      <vt:lpstr>Ring-Learning with Error (Ring-LWE)</vt:lpstr>
      <vt:lpstr>Ring-Learning with Error (Ring-LWE)</vt:lpstr>
      <vt:lpstr>Ring-Learning with Error (Ring-LWE)</vt:lpstr>
      <vt:lpstr>Ring-Learning with Error (Ring-LWE)</vt:lpstr>
      <vt:lpstr>R-LWE Public Key Encryption Co-processor</vt:lpstr>
      <vt:lpstr>R-LWE Public Key Encryption Co-processor</vt:lpstr>
      <vt:lpstr>R-LWE Public Key Encryption Co-processor</vt:lpstr>
      <vt:lpstr>Presentation Flow</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PowerPoint Presentation</vt:lpstr>
      <vt:lpstr>R-LWE Public Key Encryption Co-processor</vt:lpstr>
      <vt:lpstr>R-LWE Public Key Encryption Co-processor</vt:lpstr>
      <vt:lpstr>1 Clock-cycle Decryption (if we are rich)</vt:lpstr>
      <vt:lpstr>Any Questions?</vt:lpstr>
    </vt:vector>
  </TitlesOfParts>
  <Company>ASCS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 Kinsy</dc:creator>
  <cp:lastModifiedBy>BUTrustees of Boston University</cp:lastModifiedBy>
  <cp:revision>717</cp:revision>
  <cp:lastPrinted>2019-02-13T14:12:04Z</cp:lastPrinted>
  <dcterms:created xsi:type="dcterms:W3CDTF">2016-07-13T17:18:51Z</dcterms:created>
  <dcterms:modified xsi:type="dcterms:W3CDTF">2019-04-26T17:26:42Z</dcterms:modified>
</cp:coreProperties>
</file>